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3"/>
  </p:notesMasterIdLst>
  <p:handoutMasterIdLst>
    <p:handoutMasterId r:id="rId34"/>
  </p:handoutMasterIdLst>
  <p:sldIdLst>
    <p:sldId id="281" r:id="rId2"/>
    <p:sldId id="260" r:id="rId3"/>
    <p:sldId id="262" r:id="rId4"/>
    <p:sldId id="279" r:id="rId5"/>
    <p:sldId id="263" r:id="rId6"/>
    <p:sldId id="280" r:id="rId7"/>
    <p:sldId id="265" r:id="rId8"/>
    <p:sldId id="270" r:id="rId9"/>
    <p:sldId id="266" r:id="rId10"/>
    <p:sldId id="268" r:id="rId11"/>
    <p:sldId id="306" r:id="rId12"/>
    <p:sldId id="269" r:id="rId13"/>
    <p:sldId id="283" r:id="rId14"/>
    <p:sldId id="284" r:id="rId15"/>
    <p:sldId id="287" r:id="rId16"/>
    <p:sldId id="288" r:id="rId17"/>
    <p:sldId id="290" r:id="rId18"/>
    <p:sldId id="303" r:id="rId19"/>
    <p:sldId id="291" r:id="rId20"/>
    <p:sldId id="301" r:id="rId21"/>
    <p:sldId id="302" r:id="rId22"/>
    <p:sldId id="304" r:id="rId23"/>
    <p:sldId id="292" r:id="rId24"/>
    <p:sldId id="307" r:id="rId25"/>
    <p:sldId id="293" r:id="rId26"/>
    <p:sldId id="296" r:id="rId27"/>
    <p:sldId id="297" r:id="rId28"/>
    <p:sldId id="305" r:id="rId29"/>
    <p:sldId id="298" r:id="rId30"/>
    <p:sldId id="289" r:id="rId31"/>
    <p:sldId id="28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406" autoAdjust="0"/>
    <p:restoredTop sz="94660"/>
  </p:normalViewPr>
  <p:slideViewPr>
    <p:cSldViewPr snapToGrid="0">
      <p:cViewPr varScale="1">
        <p:scale>
          <a:sx n="63" d="100"/>
          <a:sy n="63" d="100"/>
        </p:scale>
        <p:origin x="480" y="56"/>
      </p:cViewPr>
      <p:guideLst/>
    </p:cSldViewPr>
  </p:slideViewPr>
  <p:notesTextViewPr>
    <p:cViewPr>
      <p:scale>
        <a:sx n="1" d="1"/>
        <a:sy n="1" d="1"/>
      </p:scale>
      <p:origin x="0" y="0"/>
    </p:cViewPr>
  </p:notesTextViewPr>
  <p:notesViewPr>
    <p:cSldViewPr snapToGrid="0">
      <p:cViewPr varScale="1">
        <p:scale>
          <a:sx n="57" d="100"/>
          <a:sy n="57" d="100"/>
        </p:scale>
        <p:origin x="2832"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199655-05E8-4463-9482-2D23FD405AF3}" type="datetimeFigureOut">
              <a:rPr lang="en-IN" smtClean="0"/>
              <a:t>11-02-2026</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C9CC48-2212-46F0-B96C-6F8104E82434}" type="slidenum">
              <a:rPr lang="en-IN" smtClean="0"/>
              <a:t>‹#›</a:t>
            </a:fld>
            <a:endParaRPr lang="en-I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3851868"/>
          </a:xfrm>
          <a:prstGeom prst="rect">
            <a:avLst/>
          </a:prstGeom>
        </p:spPr>
      </p:pic>
    </p:spTree>
    <p:extLst>
      <p:ext uri="{BB962C8B-B14F-4D97-AF65-F5344CB8AC3E}">
        <p14:creationId xmlns:p14="http://schemas.microsoft.com/office/powerpoint/2010/main" val="12714582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DE0E28-087F-4BBF-B8BC-055CB0BBD464}" type="datetimeFigureOut">
              <a:rPr lang="en-IN" smtClean="0"/>
              <a:t>11-02-2026</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E3DF0-35B4-40E5-AC91-1A2000F81275}" type="slidenum">
              <a:rPr lang="en-IN" smtClean="0"/>
              <a:t>‹#›</a:t>
            </a:fld>
            <a:endParaRPr lang="en-IN"/>
          </a:p>
        </p:txBody>
      </p:sp>
    </p:spTree>
    <p:extLst>
      <p:ext uri="{BB962C8B-B14F-4D97-AF65-F5344CB8AC3E}">
        <p14:creationId xmlns:p14="http://schemas.microsoft.com/office/powerpoint/2010/main" val="260551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A65E3DF0-35B4-40E5-AC91-1A2000F81275}" type="slidenum">
              <a:rPr lang="en-IN" smtClean="0"/>
              <a:t>1</a:t>
            </a:fld>
            <a:endParaRPr lang="en-IN"/>
          </a:p>
        </p:txBody>
      </p:sp>
    </p:spTree>
    <p:extLst>
      <p:ext uri="{BB962C8B-B14F-4D97-AF65-F5344CB8AC3E}">
        <p14:creationId xmlns:p14="http://schemas.microsoft.com/office/powerpoint/2010/main" val="1257921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r>
              <a:rPr lang="en-US"/>
              <a:t>10-11-2025</a:t>
            </a:r>
            <a:endParaRPr lang="en-IN"/>
          </a:p>
        </p:txBody>
      </p:sp>
      <p:sp>
        <p:nvSpPr>
          <p:cNvPr id="5" name="Footer Placeholder 4"/>
          <p:cNvSpPr>
            <a:spLocks noGrp="1"/>
          </p:cNvSpPr>
          <p:nvPr>
            <p:ph type="ftr" sz="quarter" idx="11"/>
          </p:nvPr>
        </p:nvSpPr>
        <p:spPr/>
        <p:txBody>
          <a:bodyPr/>
          <a:lstStyle/>
          <a:p>
            <a:r>
              <a:rPr lang="en-US"/>
              <a:t>Review No. 01         Batch No.  AB6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231652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10-11-2025</a:t>
            </a:r>
            <a:endParaRPr lang="en-IN"/>
          </a:p>
        </p:txBody>
      </p:sp>
      <p:sp>
        <p:nvSpPr>
          <p:cNvPr id="5" name="Footer Placeholder 4"/>
          <p:cNvSpPr>
            <a:spLocks noGrp="1"/>
          </p:cNvSpPr>
          <p:nvPr>
            <p:ph type="ftr" sz="quarter" idx="11"/>
          </p:nvPr>
        </p:nvSpPr>
        <p:spPr/>
        <p:txBody>
          <a:bodyPr/>
          <a:lstStyle/>
          <a:p>
            <a:r>
              <a:rPr lang="en-US"/>
              <a:t>Review No. 01         Batch No.  AB6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394357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10-11-2025</a:t>
            </a:r>
            <a:endParaRPr lang="en-IN"/>
          </a:p>
        </p:txBody>
      </p:sp>
      <p:sp>
        <p:nvSpPr>
          <p:cNvPr id="5" name="Footer Placeholder 4"/>
          <p:cNvSpPr>
            <a:spLocks noGrp="1"/>
          </p:cNvSpPr>
          <p:nvPr>
            <p:ph type="ftr" sz="quarter" idx="11"/>
          </p:nvPr>
        </p:nvSpPr>
        <p:spPr/>
        <p:txBody>
          <a:bodyPr/>
          <a:lstStyle/>
          <a:p>
            <a:r>
              <a:rPr lang="en-US"/>
              <a:t>Review No. 01         Batch No.  AB6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183920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IN"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r>
              <a:rPr lang="en-US"/>
              <a:t>10-11-2025</a:t>
            </a:r>
            <a:endParaRPr lang="en-IN"/>
          </a:p>
        </p:txBody>
      </p:sp>
      <p:sp>
        <p:nvSpPr>
          <p:cNvPr id="5" name="Footer Placeholder 4"/>
          <p:cNvSpPr>
            <a:spLocks noGrp="1"/>
          </p:cNvSpPr>
          <p:nvPr>
            <p:ph type="ftr" sz="quarter" idx="11"/>
          </p:nvPr>
        </p:nvSpPr>
        <p:spPr/>
        <p:txBody>
          <a:bodyPr/>
          <a:lstStyle/>
          <a:p>
            <a:r>
              <a:rPr lang="en-US"/>
              <a:t>Review No. 01         Batch No.  AB6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7802064" cy="4382112"/>
          </a:xfrm>
          <a:prstGeom prst="rect">
            <a:avLst/>
          </a:prstGeom>
        </p:spPr>
      </p:pic>
    </p:spTree>
    <p:extLst>
      <p:ext uri="{BB962C8B-B14F-4D97-AF65-F5344CB8AC3E}">
        <p14:creationId xmlns:p14="http://schemas.microsoft.com/office/powerpoint/2010/main" val="2262376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10-11-2025</a:t>
            </a:r>
            <a:endParaRPr lang="en-IN"/>
          </a:p>
        </p:txBody>
      </p:sp>
      <p:sp>
        <p:nvSpPr>
          <p:cNvPr id="5" name="Footer Placeholder 4"/>
          <p:cNvSpPr>
            <a:spLocks noGrp="1"/>
          </p:cNvSpPr>
          <p:nvPr>
            <p:ph type="ftr" sz="quarter" idx="11"/>
          </p:nvPr>
        </p:nvSpPr>
        <p:spPr/>
        <p:txBody>
          <a:bodyPr/>
          <a:lstStyle/>
          <a:p>
            <a:r>
              <a:rPr lang="en-US"/>
              <a:t>Review No. 01         Batch No.  AB6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132791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r>
              <a:rPr lang="en-US"/>
              <a:t>10-11-2025</a:t>
            </a:r>
            <a:endParaRPr lang="en-IN"/>
          </a:p>
        </p:txBody>
      </p:sp>
      <p:sp>
        <p:nvSpPr>
          <p:cNvPr id="6" name="Footer Placeholder 5"/>
          <p:cNvSpPr>
            <a:spLocks noGrp="1"/>
          </p:cNvSpPr>
          <p:nvPr>
            <p:ph type="ftr" sz="quarter" idx="11"/>
          </p:nvPr>
        </p:nvSpPr>
        <p:spPr/>
        <p:txBody>
          <a:bodyPr/>
          <a:lstStyle/>
          <a:p>
            <a:r>
              <a:rPr lang="en-US"/>
              <a:t>Review No. 01         Batch No.  AB6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402758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r>
              <a:rPr lang="en-US"/>
              <a:t>10-11-2025</a:t>
            </a:r>
            <a:endParaRPr lang="en-IN"/>
          </a:p>
        </p:txBody>
      </p:sp>
      <p:sp>
        <p:nvSpPr>
          <p:cNvPr id="8" name="Footer Placeholder 7"/>
          <p:cNvSpPr>
            <a:spLocks noGrp="1"/>
          </p:cNvSpPr>
          <p:nvPr>
            <p:ph type="ftr" sz="quarter" idx="11"/>
          </p:nvPr>
        </p:nvSpPr>
        <p:spPr/>
        <p:txBody>
          <a:bodyPr/>
          <a:lstStyle/>
          <a:p>
            <a:r>
              <a:rPr lang="en-US"/>
              <a:t>Review No. 01         Batch No.  AB6         Department of CSE</a:t>
            </a:r>
            <a:endParaRPr lang="en-IN"/>
          </a:p>
        </p:txBody>
      </p:sp>
      <p:sp>
        <p:nvSpPr>
          <p:cNvPr id="9" name="Slide Number Placeholder 8"/>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8592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r>
              <a:rPr lang="en-US"/>
              <a:t>10-11-2025</a:t>
            </a:r>
            <a:endParaRPr lang="en-IN"/>
          </a:p>
        </p:txBody>
      </p:sp>
      <p:sp>
        <p:nvSpPr>
          <p:cNvPr id="4" name="Footer Placeholder 3"/>
          <p:cNvSpPr>
            <a:spLocks noGrp="1"/>
          </p:cNvSpPr>
          <p:nvPr>
            <p:ph type="ftr" sz="quarter" idx="11"/>
          </p:nvPr>
        </p:nvSpPr>
        <p:spPr/>
        <p:txBody>
          <a:bodyPr/>
          <a:lstStyle/>
          <a:p>
            <a:r>
              <a:rPr lang="en-US"/>
              <a:t>Review No. 01         Batch No.  AB6         Department of CSE</a:t>
            </a:r>
            <a:endParaRPr lang="en-IN"/>
          </a:p>
        </p:txBody>
      </p:sp>
      <p:sp>
        <p:nvSpPr>
          <p:cNvPr id="5" name="Slide Number Placeholder 4"/>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826415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10-11-2025</a:t>
            </a:r>
            <a:endParaRPr lang="en-IN"/>
          </a:p>
        </p:txBody>
      </p:sp>
      <p:sp>
        <p:nvSpPr>
          <p:cNvPr id="3" name="Footer Placeholder 2"/>
          <p:cNvSpPr>
            <a:spLocks noGrp="1"/>
          </p:cNvSpPr>
          <p:nvPr>
            <p:ph type="ftr" sz="quarter" idx="11"/>
          </p:nvPr>
        </p:nvSpPr>
        <p:spPr/>
        <p:txBody>
          <a:bodyPr/>
          <a:lstStyle/>
          <a:p>
            <a:r>
              <a:rPr lang="en-US"/>
              <a:t>Review No. 01         Batch No.  AB6         Department of CSE</a:t>
            </a:r>
            <a:endParaRPr lang="en-IN"/>
          </a:p>
        </p:txBody>
      </p:sp>
      <p:sp>
        <p:nvSpPr>
          <p:cNvPr id="4" name="Slide Number Placeholder 3"/>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59629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10-11-2025</a:t>
            </a:r>
            <a:endParaRPr lang="en-IN"/>
          </a:p>
        </p:txBody>
      </p:sp>
      <p:sp>
        <p:nvSpPr>
          <p:cNvPr id="6" name="Footer Placeholder 5"/>
          <p:cNvSpPr>
            <a:spLocks noGrp="1"/>
          </p:cNvSpPr>
          <p:nvPr>
            <p:ph type="ftr" sz="quarter" idx="11"/>
          </p:nvPr>
        </p:nvSpPr>
        <p:spPr/>
        <p:txBody>
          <a:bodyPr/>
          <a:lstStyle/>
          <a:p>
            <a:r>
              <a:rPr lang="en-US"/>
              <a:t>Review No. 01         Batch No.  AB6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681320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10-11-2025</a:t>
            </a:r>
            <a:endParaRPr lang="en-IN"/>
          </a:p>
        </p:txBody>
      </p:sp>
      <p:sp>
        <p:nvSpPr>
          <p:cNvPr id="6" name="Footer Placeholder 5"/>
          <p:cNvSpPr>
            <a:spLocks noGrp="1"/>
          </p:cNvSpPr>
          <p:nvPr>
            <p:ph type="ftr" sz="quarter" idx="11"/>
          </p:nvPr>
        </p:nvSpPr>
        <p:spPr/>
        <p:txBody>
          <a:bodyPr/>
          <a:lstStyle/>
          <a:p>
            <a:r>
              <a:rPr lang="en-US"/>
              <a:t>Review No. 01         Batch No.  AB6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602278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10-11-2025</a:t>
            </a:r>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Review No. 01         Batch No.  AB6         Department of CSE</a:t>
            </a:r>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CBD69-296B-4D7C-AF62-9B588FC78772}" type="slidenum">
              <a:rPr lang="en-IN" smtClean="0"/>
              <a:t>‹#›</a:t>
            </a:fld>
            <a:endParaRPr lang="en-IN"/>
          </a:p>
        </p:txBody>
      </p:sp>
    </p:spTree>
    <p:extLst>
      <p:ext uri="{BB962C8B-B14F-4D97-AF65-F5344CB8AC3E}">
        <p14:creationId xmlns:p14="http://schemas.microsoft.com/office/powerpoint/2010/main" val="4106517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kaggle.com/datasets/vipoooool/new-plant-diseases-dataset"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7"/>
          <p:cNvSpPr txBox="1">
            <a:spLocks/>
          </p:cNvSpPr>
          <p:nvPr/>
        </p:nvSpPr>
        <p:spPr>
          <a:xfrm>
            <a:off x="1754154" y="705471"/>
            <a:ext cx="8915400" cy="375925"/>
          </a:xfrm>
          <a:prstGeom prst="roundRect">
            <a:avLst>
              <a:gd name="adj" fmla="val 16667"/>
            </a:avLst>
          </a:prstGeom>
          <a:ln w="25400" cap="flat" cmpd="sng" algn="ctr">
            <a:solidFill>
              <a:schemeClr val="bg1"/>
            </a:solidFill>
            <a:prstDash val="solid"/>
          </a:ln>
        </p:spPr>
        <p:style>
          <a:lnRef idx="2">
            <a:schemeClr val="accent1"/>
          </a:lnRef>
          <a:fillRef idx="1">
            <a:schemeClr val="lt1"/>
          </a:fillRef>
          <a:effectRef idx="0">
            <a:schemeClr val="accent1"/>
          </a:effectRef>
          <a:fontRef idx="minor">
            <a:schemeClr val="dk1"/>
          </a:fontRef>
        </p:style>
        <p:txBody>
          <a:bodyPr>
            <a:noAutofit/>
          </a:bodyPr>
          <a:lstStyle/>
          <a:p>
            <a:pPr lvl="0" algn="ctr">
              <a:spcBef>
                <a:spcPct val="20000"/>
              </a:spcBef>
              <a:defRPr/>
            </a:pPr>
            <a:r>
              <a:rPr lang="en-US" b="1" dirty="0">
                <a:latin typeface="Times New Roman" panose="02020603050405020304" pitchFamily="18" charset="0"/>
                <a:cs typeface="Times New Roman" pitchFamily="18" charset="0"/>
              </a:rPr>
              <a:t>Department of Computer Science and Engineering</a:t>
            </a:r>
          </a:p>
          <a:p>
            <a:pPr algn="ctr">
              <a:spcBef>
                <a:spcPct val="20000"/>
              </a:spcBef>
              <a:defRPr/>
            </a:pPr>
            <a:r>
              <a:rPr lang="en-US" sz="2400" b="1" dirty="0">
                <a:solidFill>
                  <a:srgbClr val="FF0000"/>
                </a:solidFill>
              </a:rPr>
              <a:t>Towards Smarter Agriculture: Deep Learning-Based Multistage Detection of Leaf Diseases</a:t>
            </a:r>
          </a:p>
          <a:p>
            <a:pPr lvl="0" algn="ctr">
              <a:spcBef>
                <a:spcPct val="20000"/>
              </a:spcBef>
              <a:defRPr/>
            </a:pPr>
            <a:endParaRPr lang="en-US" b="1" dirty="0">
              <a:latin typeface="Times New Roman" panose="02020603050405020304" pitchFamily="18" charset="0"/>
              <a:cs typeface="Times New Roman" pitchFamily="18" charset="0"/>
            </a:endParaRPr>
          </a:p>
        </p:txBody>
      </p:sp>
      <p:sp>
        <p:nvSpPr>
          <p:cNvPr id="16" name="Subtitle 2"/>
          <p:cNvSpPr>
            <a:spLocks noGrp="1"/>
          </p:cNvSpPr>
          <p:nvPr>
            <p:ph type="subTitle" idx="1"/>
          </p:nvPr>
        </p:nvSpPr>
        <p:spPr>
          <a:xfrm>
            <a:off x="1754154" y="1966120"/>
            <a:ext cx="9144000" cy="1341058"/>
          </a:xfrm>
        </p:spPr>
        <p:txBody>
          <a:bodyPr>
            <a:normAutofit fontScale="77500" lnSpcReduction="20000"/>
          </a:bodyPr>
          <a:lstStyle/>
          <a:p>
            <a:pPr eaLnBrk="1" hangingPunct="1"/>
            <a:r>
              <a:rPr lang="en-US" altLang="en-US" sz="1600" dirty="0">
                <a:solidFill>
                  <a:schemeClr val="tx1"/>
                </a:solidFill>
                <a:latin typeface="Times New Roman" panose="02020603050405020304" pitchFamily="18" charset="0"/>
                <a:cs typeface="Times New Roman" pitchFamily="18" charset="0"/>
              </a:rPr>
              <a:t>PRESENTED BY</a:t>
            </a:r>
          </a:p>
          <a:p>
            <a:pPr algn="l" eaLnBrk="1" hangingPunct="1"/>
            <a:r>
              <a:rPr lang="en-US" altLang="en-US" sz="1600" dirty="0">
                <a:solidFill>
                  <a:schemeClr val="tx1"/>
                </a:solidFill>
                <a:latin typeface="Times New Roman" panose="02020603050405020304" pitchFamily="18" charset="0"/>
                <a:cs typeface="Times New Roman" pitchFamily="18" charset="0"/>
              </a:rPr>
              <a:t>			     </a:t>
            </a:r>
            <a:r>
              <a:rPr lang="en-US" altLang="en-US" sz="1600" dirty="0">
                <a:latin typeface="Times New Roman" panose="02020603050405020304" pitchFamily="18" charset="0"/>
                <a:cs typeface="Times New Roman" pitchFamily="18" charset="0"/>
              </a:rPr>
              <a:t>Koyyalamudi Venkata Ramesh         (22471A0533)</a:t>
            </a:r>
          </a:p>
          <a:p>
            <a:pPr algn="l" eaLnBrk="1" hangingPunct="1"/>
            <a:r>
              <a:rPr lang="en-US" altLang="en-US" sz="1600" dirty="0">
                <a:solidFill>
                  <a:schemeClr val="tx1"/>
                </a:solidFill>
                <a:latin typeface="Times New Roman" panose="02020603050405020304" pitchFamily="18" charset="0"/>
                <a:cs typeface="Times New Roman" pitchFamily="18" charset="0"/>
              </a:rPr>
              <a:t>			     Bangaru Surya Prasad                       (22471A0557)</a:t>
            </a:r>
          </a:p>
          <a:p>
            <a:pPr algn="l"/>
            <a:r>
              <a:rPr lang="en-US" altLang="en-US" sz="1600" dirty="0">
                <a:solidFill>
                  <a:schemeClr val="tx1"/>
                </a:solidFill>
                <a:latin typeface="Times New Roman" panose="02020603050405020304" pitchFamily="18" charset="0"/>
                <a:cs typeface="Times New Roman" pitchFamily="18" charset="0"/>
              </a:rPr>
              <a:t>	</a:t>
            </a:r>
            <a:r>
              <a:rPr lang="en-US" altLang="en-US" sz="1600" dirty="0">
                <a:latin typeface="Times New Roman" panose="02020603050405020304" pitchFamily="18" charset="0"/>
                <a:cs typeface="Times New Roman" pitchFamily="18" charset="0"/>
              </a:rPr>
              <a:t>		     Thullibilli Nagaiah                            </a:t>
            </a:r>
            <a:r>
              <a:rPr lang="en-US" altLang="en-US" sz="1600" dirty="0">
                <a:solidFill>
                  <a:schemeClr val="tx1"/>
                </a:solidFill>
                <a:latin typeface="Times New Roman" panose="02020603050405020304" pitchFamily="18" charset="0"/>
                <a:cs typeface="Times New Roman" pitchFamily="18" charset="0"/>
              </a:rPr>
              <a:t>(</a:t>
            </a:r>
            <a:r>
              <a:rPr lang="en-US" altLang="en-US" sz="1600" dirty="0">
                <a:latin typeface="Times New Roman" panose="02020603050405020304" pitchFamily="18" charset="0"/>
                <a:cs typeface="Times New Roman" pitchFamily="18" charset="0"/>
              </a:rPr>
              <a:t>22471A0561</a:t>
            </a:r>
            <a:r>
              <a:rPr lang="en-US" altLang="en-US" sz="1600" dirty="0">
                <a:solidFill>
                  <a:schemeClr val="tx1"/>
                </a:solidFill>
                <a:latin typeface="Times New Roman" panose="02020603050405020304" pitchFamily="18" charset="0"/>
                <a:cs typeface="Times New Roman" pitchFamily="18" charset="0"/>
              </a:rPr>
              <a:t>)</a:t>
            </a:r>
          </a:p>
          <a:p>
            <a:pPr algn="l"/>
            <a:r>
              <a:rPr lang="en-US" altLang="en-US" sz="1600" dirty="0">
                <a:solidFill>
                  <a:schemeClr val="tx1"/>
                </a:solidFill>
                <a:latin typeface="Times New Roman" panose="02020603050405020304" pitchFamily="18" charset="0"/>
                <a:cs typeface="Times New Roman" pitchFamily="18" charset="0"/>
              </a:rPr>
              <a:t>			     </a:t>
            </a:r>
            <a:r>
              <a:rPr lang="en-US" altLang="en-US" sz="1600" dirty="0">
                <a:latin typeface="Times New Roman" panose="02020603050405020304" pitchFamily="18" charset="0"/>
                <a:cs typeface="Times New Roman" pitchFamily="18" charset="0"/>
              </a:rPr>
              <a:t>Shaik Abdul Nabi                              </a:t>
            </a:r>
            <a:r>
              <a:rPr lang="en-US" altLang="en-US" sz="1600" dirty="0">
                <a:solidFill>
                  <a:schemeClr val="tx1"/>
                </a:solidFill>
                <a:latin typeface="Times New Roman" panose="02020603050405020304" pitchFamily="18" charset="0"/>
                <a:cs typeface="Times New Roman" pitchFamily="18" charset="0"/>
              </a:rPr>
              <a:t>(22471A0547)</a:t>
            </a:r>
          </a:p>
        </p:txBody>
      </p:sp>
      <p:sp>
        <p:nvSpPr>
          <p:cNvPr id="17" name="Subtitle 2"/>
          <p:cNvSpPr txBox="1">
            <a:spLocks/>
          </p:cNvSpPr>
          <p:nvPr/>
        </p:nvSpPr>
        <p:spPr bwMode="auto">
          <a:xfrm>
            <a:off x="2897154" y="3429000"/>
            <a:ext cx="6858000" cy="2581071"/>
          </a:xfrm>
          <a:prstGeom prst="rect">
            <a:avLst/>
          </a:prstGeom>
          <a:noFill/>
          <a:ln w="9525">
            <a:noFill/>
            <a:miter lim="800000"/>
            <a:headEnd/>
            <a:tailEnd/>
          </a:ln>
        </p:spPr>
        <p:txBody>
          <a:bodyPr/>
          <a:lstStyle/>
          <a:p>
            <a:pPr algn="ctr" eaLnBrk="1" hangingPunct="1">
              <a:spcBef>
                <a:spcPct val="20000"/>
              </a:spcBef>
              <a:buFont typeface="Wingdings" pitchFamily="2" charset="2"/>
              <a:buNone/>
            </a:pPr>
            <a:r>
              <a:rPr lang="en-US" altLang="en-US" dirty="0">
                <a:solidFill>
                  <a:srgbClr val="006600"/>
                </a:solidFill>
                <a:latin typeface="Times New Roman" panose="02020603050405020304" pitchFamily="18" charset="0"/>
                <a:cs typeface="Times New Roman" pitchFamily="18" charset="0"/>
              </a:rPr>
              <a:t>Under the Guidance of,</a:t>
            </a:r>
            <a:endParaRPr lang="en-US" altLang="en-US" b="1" dirty="0">
              <a:solidFill>
                <a:srgbClr val="006600"/>
              </a:solidFill>
              <a:latin typeface="Times New Roman" pitchFamily="18" charset="0"/>
              <a:cs typeface="Times New Roman" pitchFamily="18" charset="0"/>
            </a:endParaRPr>
          </a:p>
          <a:p>
            <a:pPr algn="ctr" eaLnBrk="1" hangingPunct="1">
              <a:spcBef>
                <a:spcPct val="20000"/>
              </a:spcBef>
              <a:buFont typeface="Wingdings" pitchFamily="2" charset="2"/>
              <a:buNone/>
            </a:pPr>
            <a:endParaRPr lang="en-US" altLang="en-US" sz="900" b="1" dirty="0">
              <a:solidFill>
                <a:schemeClr val="bg1"/>
              </a:solidFill>
              <a:latin typeface="Times New Roman" pitchFamily="18" charset="0"/>
              <a:cs typeface="Times New Roman" pitchFamily="18" charset="0"/>
            </a:endParaRPr>
          </a:p>
          <a:p>
            <a:pPr algn="ctr">
              <a:spcBef>
                <a:spcPct val="20000"/>
              </a:spcBef>
            </a:pPr>
            <a:r>
              <a:rPr lang="en-US" sz="2400" b="1" kern="100" baseline="-250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Dr.S.N.Thirumala Rao </a:t>
            </a:r>
            <a:r>
              <a:rPr lang="en-US" sz="1800" b="1" kern="100" baseline="-250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M.Tech , Ph.D. ,</a:t>
            </a:r>
            <a:endParaRPr lang="en-IN" sz="1800" b="1" kern="100" baseline="-250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algn="ctr" eaLnBrk="1" hangingPunct="1">
              <a:lnSpc>
                <a:spcPct val="150000"/>
              </a:lnSpc>
              <a:spcBef>
                <a:spcPct val="20000"/>
              </a:spcBef>
              <a:buFont typeface="Wingdings" pitchFamily="2" charset="2"/>
              <a:buNone/>
            </a:pPr>
            <a:r>
              <a:rPr lang="en-US" sz="1600" b="1" kern="100" dirty="0">
                <a:solidFill>
                  <a:schemeClr val="tx1">
                    <a:lumMod val="95000"/>
                    <a:lumOff val="5000"/>
                  </a:schemeClr>
                </a:solidFill>
                <a:effectLst/>
                <a:latin typeface="Times New Roman" panose="02020603050405020304" pitchFamily="18" charset="0"/>
                <a:ea typeface="Calibri" panose="020F0502020204030204" pitchFamily="34" charset="0"/>
                <a:cs typeface="Times New Roman" panose="02020603050405020304" pitchFamily="18" charset="0"/>
              </a:rPr>
              <a:t>Professor ,</a:t>
            </a:r>
            <a:endParaRPr lang="en-US" altLang="en-US" sz="1600" b="1" dirty="0">
              <a:solidFill>
                <a:schemeClr val="tx1">
                  <a:lumMod val="95000"/>
                  <a:lumOff val="5000"/>
                </a:schemeClr>
              </a:solidFill>
              <a:latin typeface="Times New Roman" pitchFamily="18" charset="0"/>
              <a:cs typeface="Times New Roman" pitchFamily="18" charset="0"/>
            </a:endParaRPr>
          </a:p>
          <a:p>
            <a:pPr algn="ctr" eaLnBrk="1" hangingPunct="1">
              <a:lnSpc>
                <a:spcPct val="150000"/>
              </a:lnSpc>
              <a:spcBef>
                <a:spcPct val="20000"/>
              </a:spcBef>
              <a:buFont typeface="Wingdings" pitchFamily="2" charset="2"/>
              <a:buNone/>
            </a:pPr>
            <a:r>
              <a:rPr lang="en-US" altLang="en-US" sz="1600" dirty="0">
                <a:solidFill>
                  <a:schemeClr val="tx1">
                    <a:lumMod val="95000"/>
                    <a:lumOff val="5000"/>
                  </a:schemeClr>
                </a:solidFill>
                <a:latin typeface="Times New Roman" pitchFamily="18" charset="0"/>
                <a:cs typeface="Times New Roman" pitchFamily="18" charset="0"/>
              </a:rPr>
              <a:t>Department of Computer Science and Engineering,</a:t>
            </a:r>
          </a:p>
          <a:p>
            <a:pPr algn="ctr" eaLnBrk="1" hangingPunct="1">
              <a:lnSpc>
                <a:spcPct val="150000"/>
              </a:lnSpc>
              <a:spcBef>
                <a:spcPct val="20000"/>
              </a:spcBef>
              <a:buFont typeface="Wingdings" pitchFamily="2" charset="2"/>
              <a:buNone/>
            </a:pPr>
            <a:r>
              <a:rPr lang="en-US" altLang="en-US" sz="1600" dirty="0">
                <a:solidFill>
                  <a:schemeClr val="tx1">
                    <a:lumMod val="95000"/>
                    <a:lumOff val="5000"/>
                  </a:schemeClr>
                </a:solidFill>
                <a:latin typeface="Times New Roman" pitchFamily="18" charset="0"/>
                <a:cs typeface="Times New Roman" pitchFamily="18" charset="0"/>
              </a:rPr>
              <a:t>Narasaraopeta Engineering College (Autonomous),</a:t>
            </a:r>
          </a:p>
          <a:p>
            <a:pPr algn="ctr" eaLnBrk="1" hangingPunct="1">
              <a:lnSpc>
                <a:spcPct val="150000"/>
              </a:lnSpc>
              <a:spcBef>
                <a:spcPct val="20000"/>
              </a:spcBef>
              <a:buFont typeface="Wingdings" pitchFamily="2" charset="2"/>
              <a:buNone/>
            </a:pPr>
            <a:r>
              <a:rPr lang="en-US" altLang="en-US" sz="1600" dirty="0">
                <a:solidFill>
                  <a:schemeClr val="tx1">
                    <a:lumMod val="95000"/>
                    <a:lumOff val="5000"/>
                  </a:schemeClr>
                </a:solidFill>
                <a:latin typeface="Times New Roman" pitchFamily="18" charset="0"/>
                <a:cs typeface="Times New Roman" pitchFamily="18" charset="0"/>
              </a:rPr>
              <a:t>Narasaraopet- 522 601.</a:t>
            </a:r>
          </a:p>
        </p:txBody>
      </p:sp>
      <p:pic>
        <p:nvPicPr>
          <p:cNvPr id="9" name="Picture 8"/>
          <p:cNvPicPr>
            <a:picLocks noChangeAspect="1"/>
          </p:cNvPicPr>
          <p:nvPr/>
        </p:nvPicPr>
        <p:blipFill>
          <a:blip r:embed="rId3"/>
          <a:stretch>
            <a:fillRect/>
          </a:stretch>
        </p:blipFill>
        <p:spPr>
          <a:xfrm>
            <a:off x="0" y="90674"/>
            <a:ext cx="3762900" cy="579027"/>
          </a:xfrm>
          <a:prstGeom prst="rect">
            <a:avLst/>
          </a:prstGeom>
        </p:spPr>
      </p:pic>
    </p:spTree>
    <p:extLst>
      <p:ext uri="{BB962C8B-B14F-4D97-AF65-F5344CB8AC3E}">
        <p14:creationId xmlns:p14="http://schemas.microsoft.com/office/powerpoint/2010/main" val="2603341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2774391" y="578754"/>
            <a:ext cx="7489282" cy="605258"/>
          </a:xfrm>
        </p:spPr>
        <p:txBody>
          <a:bodyPr>
            <a:normAutofit/>
          </a:bodyPr>
          <a:lstStyle/>
          <a:p>
            <a:pPr algn="ctr"/>
            <a:r>
              <a:rPr lang="en-US" sz="2800" b="1" dirty="0">
                <a:latin typeface="Times New Roman" panose="02020603050405020304" pitchFamily="18" charset="0"/>
                <a:cs typeface="Times New Roman" panose="02020603050405020304" pitchFamily="18" charset="0"/>
              </a:rPr>
              <a:t>BLOCK DIAGRAM OR FLOW DIAGRAM</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10</a:t>
            </a:fld>
            <a:endParaRPr lang="en-US">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CCF456C-C11D-54EA-1FCC-7E8A73746B2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54434" y="1345817"/>
            <a:ext cx="4114800" cy="4848728"/>
          </a:xfrm>
          <a:prstGeom prst="rect">
            <a:avLst/>
          </a:prstGeom>
        </p:spPr>
      </p:pic>
    </p:spTree>
    <p:extLst>
      <p:ext uri="{BB962C8B-B14F-4D97-AF65-F5344CB8AC3E}">
        <p14:creationId xmlns:p14="http://schemas.microsoft.com/office/powerpoint/2010/main" val="2137029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758C1-6FE5-6BF7-D7EC-EA08BE7CCA8F}"/>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D114916F-4ECC-42F0-2475-C7C5ED579723}"/>
              </a:ext>
            </a:extLst>
          </p:cNvPr>
          <p:cNvSpPr>
            <a:spLocks noGrp="1"/>
          </p:cNvSpPr>
          <p:nvPr>
            <p:ph type="title"/>
          </p:nvPr>
        </p:nvSpPr>
        <p:spPr>
          <a:xfrm>
            <a:off x="928129"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A</a:t>
            </a:r>
            <a:r>
              <a:rPr lang="en-IN" b="1" dirty="0">
                <a:latin typeface="Times New Roman" panose="02020603050405020304" pitchFamily="18" charset="0"/>
                <a:cs typeface="Times New Roman" panose="02020603050405020304" pitchFamily="18" charset="0"/>
              </a:rPr>
              <a:t>bout Dataset</a:t>
            </a:r>
            <a:endParaRPr lang="en-US" b="1"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5FC13024-B16F-B5E0-EADE-AA5AE3A245DE}"/>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4E7638CF-E205-E8BB-42F6-FD28A66D69DD}"/>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33613E39-9B98-E0E9-F176-ECF319A9F4FC}"/>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11</a:t>
            </a:fld>
            <a:endParaRPr lang="en-US">
              <a:latin typeface="Times New Roman" panose="02020603050405020304" pitchFamily="18" charset="0"/>
              <a:cs typeface="Times New Roman" panose="02020603050405020304" pitchFamily="18" charset="0"/>
            </a:endParaRPr>
          </a:p>
        </p:txBody>
      </p:sp>
      <p:sp>
        <p:nvSpPr>
          <p:cNvPr id="2" name="Content Placeholder 1">
            <a:extLst>
              <a:ext uri="{FF2B5EF4-FFF2-40B4-BE49-F238E27FC236}">
                <a16:creationId xmlns:a16="http://schemas.microsoft.com/office/drawing/2014/main" id="{A12B7843-1AC1-2369-9DA4-80F91B5A10E5}"/>
              </a:ext>
            </a:extLst>
          </p:cNvPr>
          <p:cNvSpPr>
            <a:spLocks noGrp="1" noChangeArrowheads="1"/>
          </p:cNvSpPr>
          <p:nvPr>
            <p:ph idx="1"/>
          </p:nvPr>
        </p:nvSpPr>
        <p:spPr bwMode="auto">
          <a:xfrm>
            <a:off x="1092398" y="1449224"/>
            <a:ext cx="9844644"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None/>
            </a:pPr>
            <a:r>
              <a:rPr lang="en-US" altLang="en-US" sz="2400" dirty="0">
                <a:latin typeface="Times New Roman" panose="02020603050405020304" pitchFamily="18" charset="0"/>
                <a:cs typeface="Times New Roman" panose="02020603050405020304" pitchFamily="18" charset="0"/>
              </a:rPr>
              <a:t>Large-Scale Leaf Image Collection: </a:t>
            </a:r>
          </a:p>
          <a:p>
            <a:pPr marL="0" lvl="0" indent="0" eaLnBrk="0" fontAlgn="base" hangingPunct="0">
              <a:lnSpc>
                <a:spcPct val="100000"/>
              </a:lnSpc>
              <a:spcBef>
                <a:spcPct val="0"/>
              </a:spcBef>
              <a:spcAft>
                <a:spcPct val="0"/>
              </a:spcAft>
              <a:buNone/>
            </a:pPr>
            <a:r>
              <a:rPr lang="en-US" altLang="en-US" sz="2400" dirty="0">
                <a:latin typeface="Times New Roman" panose="02020603050405020304" pitchFamily="18" charset="0"/>
                <a:cs typeface="Times New Roman" panose="02020603050405020304" pitchFamily="18" charset="0"/>
              </a:rPr>
              <a:t> Contains over 18,000 labeled images of plant leaves captured under controlled conditions.</a:t>
            </a:r>
          </a:p>
          <a:p>
            <a:pPr marL="0" lvl="0" indent="0" eaLnBrk="0" fontAlgn="base" hangingPunct="0">
              <a:lnSpc>
                <a:spcPct val="100000"/>
              </a:lnSpc>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38 Distinct Classes: </a:t>
            </a:r>
          </a:p>
          <a:p>
            <a:pPr marL="0" lvl="0" indent="0" eaLnBrk="0" fontAlgn="base" hangingPunct="0">
              <a:lnSpc>
                <a:spcPct val="100000"/>
              </a:lnSpc>
              <a:spcBef>
                <a:spcPct val="0"/>
              </a:spcBef>
              <a:spcAft>
                <a:spcPct val="0"/>
              </a:spcAft>
              <a:buNone/>
            </a:pPr>
            <a:r>
              <a:rPr lang="en-US" altLang="en-US" sz="2400" dirty="0">
                <a:latin typeface="Times New Roman" panose="02020603050405020304" pitchFamily="18" charset="0"/>
                <a:cs typeface="Times New Roman" panose="02020603050405020304" pitchFamily="18" charset="0"/>
              </a:rPr>
              <a:t> Includes healthy and diseased leaf categories across 14+ crop species, totaling 38 unique classes.</a:t>
            </a:r>
          </a:p>
          <a:p>
            <a:pPr marL="0" lvl="0" indent="0" eaLnBrk="0" fontAlgn="base" hangingPunct="0">
              <a:lnSpc>
                <a:spcPct val="100000"/>
              </a:lnSpc>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Standard Benchmark for Plant Disease Detection: </a:t>
            </a:r>
          </a:p>
          <a:p>
            <a:pPr marL="0" lvl="0" indent="0" eaLnBrk="0" fontAlgn="base" hangingPunct="0">
              <a:lnSpc>
                <a:spcPct val="100000"/>
              </a:lnSpc>
              <a:spcBef>
                <a:spcPct val="0"/>
              </a:spcBef>
              <a:spcAft>
                <a:spcPct val="0"/>
              </a:spcAft>
              <a:buNone/>
            </a:pPr>
            <a:r>
              <a:rPr lang="en-US" altLang="en-US" sz="2400" dirty="0">
                <a:latin typeface="Times New Roman" panose="02020603050405020304" pitchFamily="18" charset="0"/>
                <a:cs typeface="Times New Roman" panose="02020603050405020304" pitchFamily="18" charset="0"/>
              </a:rPr>
              <a:t> Widely used in machine learning and deep learning research for training and           evaluating plant disease classification models.</a:t>
            </a:r>
          </a:p>
          <a:p>
            <a:pPr marL="0" lvl="0" indent="0" eaLnBrk="0" fontAlgn="base" hangingPunct="0">
              <a:lnSpc>
                <a:spcPct val="100000"/>
              </a:lnSpc>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High-Quality, Preprocessed Images: </a:t>
            </a:r>
          </a:p>
          <a:p>
            <a:pPr marL="0" lvl="0" indent="0" eaLnBrk="0" fontAlgn="base" hangingPunct="0">
              <a:lnSpc>
                <a:spcPct val="100000"/>
              </a:lnSpc>
              <a:spcBef>
                <a:spcPct val="0"/>
              </a:spcBef>
              <a:spcAft>
                <a:spcPct val="0"/>
              </a:spcAft>
              <a:buNone/>
            </a:pPr>
            <a:r>
              <a:rPr lang="en-US" altLang="en-US" sz="2400" dirty="0">
                <a:latin typeface="Times New Roman" panose="02020603050405020304" pitchFamily="18" charset="0"/>
                <a:cs typeface="Times New Roman" panose="02020603050405020304" pitchFamily="18" charset="0"/>
              </a:rPr>
              <a:t> Images are uniform in size and background, enabling consistent training and  improving model performance.</a:t>
            </a:r>
          </a:p>
        </p:txBody>
      </p:sp>
    </p:spTree>
    <p:extLst>
      <p:ext uri="{BB962C8B-B14F-4D97-AF65-F5344CB8AC3E}">
        <p14:creationId xmlns:p14="http://schemas.microsoft.com/office/powerpoint/2010/main" val="3977117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a:latin typeface="Times New Roman" panose="02020603050405020304" pitchFamily="18" charset="0"/>
                <a:cs typeface="Times New Roman" panose="02020603050405020304" pitchFamily="18" charset="0"/>
              </a:rPr>
              <a:t>METHODOLOGY</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12</a:t>
            </a:fld>
            <a:endParaRPr lang="en-US">
              <a:latin typeface="Times New Roman" panose="02020603050405020304" pitchFamily="18" charset="0"/>
              <a:cs typeface="Times New Roman" panose="02020603050405020304" pitchFamily="18" charset="0"/>
            </a:endParaRPr>
          </a:p>
        </p:txBody>
      </p:sp>
      <p:sp>
        <p:nvSpPr>
          <p:cNvPr id="2" name="Content Placeholder 1">
            <a:extLst>
              <a:ext uri="{FF2B5EF4-FFF2-40B4-BE49-F238E27FC236}">
                <a16:creationId xmlns:a16="http://schemas.microsoft.com/office/drawing/2014/main" id="{E11839D7-C322-78C3-230F-3B6D4C28B0D0}"/>
              </a:ext>
            </a:extLst>
          </p:cNvPr>
          <p:cNvSpPr>
            <a:spLocks noGrp="1" noChangeArrowheads="1"/>
          </p:cNvSpPr>
          <p:nvPr>
            <p:ph idx="1"/>
          </p:nvPr>
        </p:nvSpPr>
        <p:spPr bwMode="auto">
          <a:xfrm>
            <a:off x="1173678" y="1703621"/>
            <a:ext cx="9844644" cy="44422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IN" sz="2400" b="1" dirty="0"/>
              <a:t>Data Collection:</a:t>
            </a:r>
          </a:p>
          <a:p>
            <a:pPr marL="0" indent="0">
              <a:buNone/>
            </a:pPr>
            <a:r>
              <a:rPr lang="en-IN" sz="2400" dirty="0"/>
              <a:t>PlantVillage dataset is collected from Kaggle</a:t>
            </a:r>
          </a:p>
          <a:p>
            <a:pPr marL="0" indent="0">
              <a:buNone/>
            </a:pPr>
            <a:r>
              <a:rPr lang="en-IN" sz="2400" dirty="0"/>
              <a:t>Link of dataset: </a:t>
            </a:r>
            <a:r>
              <a:rPr lang="en-IN" sz="2400" dirty="0">
                <a:hlinkClick r:id="rId2"/>
              </a:rPr>
              <a:t>https://www.kaggle.com/datasets/vipoooool/new-plant-diseases-dataset </a:t>
            </a:r>
            <a:endParaRPr lang="en-IN" sz="2400" dirty="0"/>
          </a:p>
          <a:p>
            <a:pPr marL="0" indent="0">
              <a:buNone/>
            </a:pPr>
            <a:endParaRPr lang="en-IN" sz="2400" dirty="0"/>
          </a:p>
          <a:p>
            <a:pPr marL="0" indent="0">
              <a:buNone/>
            </a:pPr>
            <a:r>
              <a:rPr lang="en-IN" sz="2400" b="1" dirty="0"/>
              <a:t>Preprocessing Steps:</a:t>
            </a:r>
            <a:endParaRPr lang="en-IN" sz="2400" dirty="0"/>
          </a:p>
          <a:p>
            <a:r>
              <a:rPr lang="en-IN" sz="2400" dirty="0"/>
              <a:t>Resize to 224×224</a:t>
            </a:r>
          </a:p>
          <a:p>
            <a:r>
              <a:rPr lang="en-IN" sz="2400" dirty="0"/>
              <a:t>Contrast enhancement using CLAHE</a:t>
            </a:r>
          </a:p>
          <a:p>
            <a:r>
              <a:rPr lang="en-IN" sz="2400" dirty="0"/>
              <a:t>Image Enhancement</a:t>
            </a:r>
          </a:p>
          <a:p>
            <a:r>
              <a:rPr lang="en-IN" sz="2400" dirty="0"/>
              <a:t>Normalization (0–1 scaling)</a:t>
            </a:r>
            <a:endParaRPr lang="en-IN" sz="2400" b="1" dirty="0"/>
          </a:p>
        </p:txBody>
      </p:sp>
    </p:spTree>
    <p:extLst>
      <p:ext uri="{BB962C8B-B14F-4D97-AF65-F5344CB8AC3E}">
        <p14:creationId xmlns:p14="http://schemas.microsoft.com/office/powerpoint/2010/main" val="1488576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13</a:t>
            </a:fld>
            <a:endParaRPr lang="en-US">
              <a:latin typeface="Times New Roman" panose="02020603050405020304" pitchFamily="18" charset="0"/>
              <a:cs typeface="Times New Roman" panose="02020603050405020304" pitchFamily="18" charset="0"/>
            </a:endParaRPr>
          </a:p>
        </p:txBody>
      </p:sp>
      <p:sp>
        <p:nvSpPr>
          <p:cNvPr id="2" name="Content Placeholder 1">
            <a:extLst>
              <a:ext uri="{FF2B5EF4-FFF2-40B4-BE49-F238E27FC236}">
                <a16:creationId xmlns:a16="http://schemas.microsoft.com/office/drawing/2014/main" id="{E11839D7-C322-78C3-230F-3B6D4C28B0D0}"/>
              </a:ext>
            </a:extLst>
          </p:cNvPr>
          <p:cNvSpPr>
            <a:spLocks noGrp="1" noChangeArrowheads="1"/>
          </p:cNvSpPr>
          <p:nvPr>
            <p:ph idx="1"/>
          </p:nvPr>
        </p:nvSpPr>
        <p:spPr bwMode="auto">
          <a:xfrm>
            <a:off x="354002" y="2093645"/>
            <a:ext cx="8434815"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eaLnBrk="0" fontAlgn="base" hangingPunct="0">
              <a:lnSpc>
                <a:spcPct val="100000"/>
              </a:lnSpc>
              <a:spcBef>
                <a:spcPct val="0"/>
              </a:spcBef>
              <a:spcAft>
                <a:spcPct val="0"/>
              </a:spcAft>
              <a:buNone/>
            </a:pPr>
            <a:r>
              <a:rPr lang="en-US" sz="2200" dirty="0"/>
              <a:t>	The proposed methodology presents a deep learning-based multistage framework for detecting and segmenting plant leaf diseases. The PlantVillage dataset is preprocessed using resizing, normalization, denoising, and CLAHE to enhance image quality. Data augmentation techniques like rotation and flipping improve model generalization. EfficientNet-B0 is employed for accurate classification through transfer learning, while PCFAN extracts key features effectively. Red Fox Optimization (RFO) performs precise segmentation of diseased regions. The model is evaluated using accuracy, precision, recall, F1-score, and </a:t>
            </a:r>
            <a:r>
              <a:rPr lang="en-US" sz="2200" dirty="0" err="1"/>
              <a:t>IoU</a:t>
            </a:r>
            <a:r>
              <a:rPr lang="en-US" sz="2200" dirty="0"/>
              <a:t> metrics. Finally, the lightweight model is optimized for mobile and web deployment to enable real-time smart farming applications.</a:t>
            </a:r>
            <a:endParaRPr lang="en-IN" sz="2200" dirty="0"/>
          </a:p>
        </p:txBody>
      </p:sp>
      <p:sp>
        <p:nvSpPr>
          <p:cNvPr id="12" name="TextBox 11">
            <a:extLst>
              <a:ext uri="{FF2B5EF4-FFF2-40B4-BE49-F238E27FC236}">
                <a16:creationId xmlns:a16="http://schemas.microsoft.com/office/drawing/2014/main" id="{FB37DFB0-2EB0-9E18-4671-DCB4693D458D}"/>
              </a:ext>
            </a:extLst>
          </p:cNvPr>
          <p:cNvSpPr txBox="1"/>
          <p:nvPr/>
        </p:nvSpPr>
        <p:spPr>
          <a:xfrm>
            <a:off x="4151915" y="901011"/>
            <a:ext cx="5637245" cy="646331"/>
          </a:xfrm>
          <a:prstGeom prst="rect">
            <a:avLst/>
          </a:prstGeom>
          <a:noFill/>
        </p:spPr>
        <p:txBody>
          <a:bodyPr wrap="square">
            <a:spAutoFit/>
          </a:bodyPr>
          <a:lstStyle/>
          <a:p>
            <a:r>
              <a:rPr lang="en-US" sz="3600" b="1" dirty="0">
                <a:latin typeface="Times New Roman" panose="02020603050405020304" pitchFamily="18" charset="0"/>
                <a:cs typeface="Times New Roman" panose="02020603050405020304" pitchFamily="18" charset="0"/>
              </a:rPr>
              <a:t>METHODOLOGY</a:t>
            </a:r>
            <a:endParaRPr lang="en-IN" sz="3600" dirty="0"/>
          </a:p>
        </p:txBody>
      </p:sp>
      <p:pic>
        <p:nvPicPr>
          <p:cNvPr id="9" name="Picture 8">
            <a:extLst>
              <a:ext uri="{FF2B5EF4-FFF2-40B4-BE49-F238E27FC236}">
                <a16:creationId xmlns:a16="http://schemas.microsoft.com/office/drawing/2014/main" id="{B2CD8B34-D304-26E9-EF47-2ED50F1BCC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7034" y="1186056"/>
            <a:ext cx="2743200" cy="5170294"/>
          </a:xfrm>
          <a:prstGeom prst="rect">
            <a:avLst/>
          </a:prstGeom>
        </p:spPr>
      </p:pic>
    </p:spTree>
    <p:extLst>
      <p:ext uri="{BB962C8B-B14F-4D97-AF65-F5344CB8AC3E}">
        <p14:creationId xmlns:p14="http://schemas.microsoft.com/office/powerpoint/2010/main" val="294459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2667000" y="1380787"/>
            <a:ext cx="6858000" cy="745866"/>
          </a:xfrm>
        </p:spPr>
        <p:txBody>
          <a:bodyPr/>
          <a:lstStyle/>
          <a:p>
            <a:pPr algn="ctr"/>
            <a:r>
              <a:rPr lang="en-US" b="1" dirty="0">
                <a:latin typeface="Times New Roman" panose="02020603050405020304" pitchFamily="18" charset="0"/>
                <a:cs typeface="Times New Roman" panose="02020603050405020304" pitchFamily="18" charset="0"/>
              </a:rPr>
              <a:t>METHODOLOGY</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14</a:t>
            </a:fld>
            <a:endParaRPr lang="en-US">
              <a:latin typeface="Times New Roman" panose="02020603050405020304" pitchFamily="18" charset="0"/>
              <a:cs typeface="Times New Roman" panose="02020603050405020304" pitchFamily="18" charset="0"/>
            </a:endParaRPr>
          </a:p>
        </p:txBody>
      </p:sp>
      <p:sp>
        <p:nvSpPr>
          <p:cNvPr id="2" name="Content Placeholder 1">
            <a:extLst>
              <a:ext uri="{FF2B5EF4-FFF2-40B4-BE49-F238E27FC236}">
                <a16:creationId xmlns:a16="http://schemas.microsoft.com/office/drawing/2014/main" id="{E11839D7-C322-78C3-230F-3B6D4C28B0D0}"/>
              </a:ext>
            </a:extLst>
          </p:cNvPr>
          <p:cNvSpPr>
            <a:spLocks noGrp="1" noChangeArrowheads="1"/>
          </p:cNvSpPr>
          <p:nvPr>
            <p:ph idx="1"/>
          </p:nvPr>
        </p:nvSpPr>
        <p:spPr bwMode="auto">
          <a:xfrm>
            <a:off x="590309" y="3225839"/>
            <a:ext cx="10891777"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1"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endParaRPr lang="en-US" altLang="en-US" sz="180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17099911-DF17-275D-DAA8-615FA1E4F4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547" y="2252949"/>
            <a:ext cx="7202906" cy="3977105"/>
          </a:xfrm>
          <a:prstGeom prst="rect">
            <a:avLst/>
          </a:prstGeom>
        </p:spPr>
      </p:pic>
    </p:spTree>
    <p:extLst>
      <p:ext uri="{BB962C8B-B14F-4D97-AF65-F5344CB8AC3E}">
        <p14:creationId xmlns:p14="http://schemas.microsoft.com/office/powerpoint/2010/main" val="509708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a:xfrm>
            <a:off x="1242990" y="1041545"/>
            <a:ext cx="9144000" cy="579026"/>
          </a:xfrm>
        </p:spPr>
        <p:txBody>
          <a:bodyPr>
            <a:noAutofit/>
          </a:bodyPr>
          <a:lstStyle/>
          <a:p>
            <a:r>
              <a:rPr lang="en-US" sz="4400" b="1" dirty="0">
                <a:latin typeface="Times New Roman" panose="02020603050405020304" pitchFamily="18" charset="0"/>
                <a:cs typeface="Times New Roman" panose="02020603050405020304" pitchFamily="18" charset="0"/>
              </a:rPr>
              <a:t>METHODOLOGY</a:t>
            </a:r>
            <a:endParaRPr lang="en-IN" sz="4400" b="1" dirty="0">
              <a:latin typeface="Times New Roman" panose="02020603050405020304" pitchFamily="18" charset="0"/>
              <a:cs typeface="Times New Roman" panose="02020603050405020304" pitchFamily="18" charset="0"/>
            </a:endParaRPr>
          </a:p>
        </p:txBody>
      </p:sp>
      <p:sp>
        <p:nvSpPr>
          <p:cNvPr id="11" name="Subtitle 10"/>
          <p:cNvSpPr>
            <a:spLocks noGrp="1"/>
          </p:cNvSpPr>
          <p:nvPr>
            <p:ph type="subTitle" idx="1"/>
          </p:nvPr>
        </p:nvSpPr>
        <p:spPr>
          <a:xfrm>
            <a:off x="1900052" y="2125683"/>
            <a:ext cx="7862413" cy="4025735"/>
          </a:xfrm>
        </p:spPr>
        <p:txBody>
          <a:bodyPr>
            <a:normAutofit/>
          </a:bodyPr>
          <a:lstStyle/>
          <a:p>
            <a:pPr lvl="0" algn="just" eaLnBrk="0" fontAlgn="base" hangingPunct="0">
              <a:lnSpc>
                <a:spcPct val="150000"/>
              </a:lnSpc>
              <a:spcBef>
                <a:spcPct val="0"/>
              </a:spcBef>
              <a:spcAft>
                <a:spcPct val="0"/>
              </a:spcAft>
            </a:pPr>
            <a:r>
              <a:rPr lang="en-US" altLang="en-US" sz="2200" b="1" dirty="0">
                <a:latin typeface="Times New Roman" panose="02020603050405020304" pitchFamily="18" charset="0"/>
                <a:cs typeface="Times New Roman" panose="02020603050405020304" pitchFamily="18" charset="0"/>
              </a:rPr>
              <a:t>Why EfficientNetB0 Frame work used:</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High accuracy with low computational cost</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Lightweight and suitable for real-time use</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Strong feature extraction with PCFAN</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Precise segmentation using RFO</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Good generalization across crops and conditions</a:t>
            </a:r>
          </a:p>
          <a:p>
            <a:pPr lvl="0" algn="just" eaLnBrk="0" fontAlgn="base" hangingPunct="0">
              <a:lnSpc>
                <a:spcPct val="15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Faster training with fewer resources</a:t>
            </a:r>
          </a:p>
        </p:txBody>
      </p:sp>
      <p:pic>
        <p:nvPicPr>
          <p:cNvPr id="15" name="Picture 14"/>
          <p:cNvPicPr>
            <a:picLocks noChangeAspect="1"/>
          </p:cNvPicPr>
          <p:nvPr/>
        </p:nvPicPr>
        <p:blipFill>
          <a:blip r:embed="rId2"/>
          <a:stretch>
            <a:fillRect/>
          </a:stretch>
        </p:blipFill>
        <p:spPr>
          <a:xfrm>
            <a:off x="0" y="63780"/>
            <a:ext cx="3762900" cy="579027"/>
          </a:xfrm>
          <a:prstGeom prst="rect">
            <a:avLst/>
          </a:prstGeom>
        </p:spPr>
      </p:pic>
    </p:spTree>
    <p:extLst>
      <p:ext uri="{BB962C8B-B14F-4D97-AF65-F5344CB8AC3E}">
        <p14:creationId xmlns:p14="http://schemas.microsoft.com/office/powerpoint/2010/main" val="778118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8706"/>
          </a:xfrm>
        </p:spPr>
        <p:txBody>
          <a:bodyPr>
            <a:normAutofit/>
          </a:bodyPr>
          <a:lstStyle/>
          <a:p>
            <a:pPr algn="ctr"/>
            <a:r>
              <a:rPr lang="en-US" b="1" dirty="0">
                <a:latin typeface="Times New Roman" panose="02020603050405020304" pitchFamily="18" charset="0"/>
                <a:cs typeface="Times New Roman" panose="02020603050405020304" pitchFamily="18" charset="0"/>
              </a:rPr>
              <a:t>Implementation</a:t>
            </a:r>
            <a:endParaRPr lang="en-IN"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16</a:t>
            </a:fld>
            <a:endParaRPr lang="en-IN"/>
          </a:p>
        </p:txBody>
      </p:sp>
      <p:pic>
        <p:nvPicPr>
          <p:cNvPr id="14" name="Content Placeholder 13">
            <a:extLst>
              <a:ext uri="{FF2B5EF4-FFF2-40B4-BE49-F238E27FC236}">
                <a16:creationId xmlns:a16="http://schemas.microsoft.com/office/drawing/2014/main" id="{93E53A8A-B0E3-49AE-FB72-74128847AE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908037"/>
            <a:ext cx="10515600" cy="4186513"/>
          </a:xfrm>
        </p:spPr>
      </p:pic>
    </p:spTree>
    <p:extLst>
      <p:ext uri="{BB962C8B-B14F-4D97-AF65-F5344CB8AC3E}">
        <p14:creationId xmlns:p14="http://schemas.microsoft.com/office/powerpoint/2010/main" val="3365864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1520" y="359889"/>
            <a:ext cx="5133392" cy="787400"/>
          </a:xfrm>
        </p:spPr>
        <p:txBody>
          <a:bodyPr>
            <a:normAutofit/>
          </a:bodyPr>
          <a:lstStyle/>
          <a:p>
            <a:r>
              <a:rPr lang="en-US" sz="3200" b="1" dirty="0">
                <a:latin typeface="Times New Roman" panose="02020603050405020304" pitchFamily="18" charset="0"/>
                <a:cs typeface="Times New Roman" panose="02020603050405020304" pitchFamily="18" charset="0"/>
              </a:rPr>
              <a:t>Challenges  Vs Overcomes</a:t>
            </a:r>
            <a:endParaRPr lang="en-IN" sz="3200"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17</a:t>
            </a:fld>
            <a:endParaRPr lang="en-IN"/>
          </a:p>
        </p:txBody>
      </p:sp>
      <p:graphicFrame>
        <p:nvGraphicFramePr>
          <p:cNvPr id="8" name="Content Placeholder 7">
            <a:extLst>
              <a:ext uri="{FF2B5EF4-FFF2-40B4-BE49-F238E27FC236}">
                <a16:creationId xmlns:a16="http://schemas.microsoft.com/office/drawing/2014/main" id="{0CBF40FB-3CD8-6441-CF67-9D878BF6266E}"/>
              </a:ext>
            </a:extLst>
          </p:cNvPr>
          <p:cNvGraphicFramePr>
            <a:graphicFrameLocks noGrp="1"/>
          </p:cNvGraphicFramePr>
          <p:nvPr>
            <p:ph idx="1"/>
            <p:extLst>
              <p:ext uri="{D42A27DB-BD31-4B8C-83A1-F6EECF244321}">
                <p14:modId xmlns:p14="http://schemas.microsoft.com/office/powerpoint/2010/main" val="607072446"/>
              </p:ext>
            </p:extLst>
          </p:nvPr>
        </p:nvGraphicFramePr>
        <p:xfrm>
          <a:off x="838200" y="1283368"/>
          <a:ext cx="10515600" cy="4821043"/>
        </p:xfrm>
        <a:graphic>
          <a:graphicData uri="http://schemas.openxmlformats.org/drawingml/2006/table">
            <a:tbl>
              <a:tblPr/>
              <a:tblGrid>
                <a:gridCol w="5257800">
                  <a:extLst>
                    <a:ext uri="{9D8B030D-6E8A-4147-A177-3AD203B41FA5}">
                      <a16:colId xmlns:a16="http://schemas.microsoft.com/office/drawing/2014/main" val="1616132173"/>
                    </a:ext>
                  </a:extLst>
                </a:gridCol>
                <a:gridCol w="5257800">
                  <a:extLst>
                    <a:ext uri="{9D8B030D-6E8A-4147-A177-3AD203B41FA5}">
                      <a16:colId xmlns:a16="http://schemas.microsoft.com/office/drawing/2014/main" val="244272055"/>
                    </a:ext>
                  </a:extLst>
                </a:gridCol>
              </a:tblGrid>
              <a:tr h="419221">
                <a:tc>
                  <a:txBody>
                    <a:bodyPr/>
                    <a:lstStyle/>
                    <a:p>
                      <a:pPr>
                        <a:buNone/>
                      </a:pPr>
                      <a:r>
                        <a:rPr lang="en-IN" b="0"/>
                        <a:t>Challenges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b="0"/>
                        <a:t>Overcomes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3868268"/>
                  </a:ext>
                </a:extLst>
              </a:tr>
              <a:tr h="733637">
                <a:tc>
                  <a:txBody>
                    <a:bodyPr/>
                    <a:lstStyle/>
                    <a:p>
                      <a:pPr>
                        <a:buNone/>
                      </a:pPr>
                      <a:r>
                        <a:rPr lang="en-US" b="0"/>
                        <a:t>Variation in lighting, background, and image quality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a:t>Applied CLAHE and denoising during preprocessing to enhance image clarity and uniformity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73961755"/>
                  </a:ext>
                </a:extLst>
              </a:tr>
              <a:tr h="733637">
                <a:tc>
                  <a:txBody>
                    <a:bodyPr/>
                    <a:lstStyle/>
                    <a:p>
                      <a:pPr>
                        <a:buNone/>
                      </a:pPr>
                      <a:r>
                        <a:rPr lang="en-US" b="0" dirty="0"/>
                        <a:t>Overlapping or similar disease symptoms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dirty="0"/>
                        <a:t>Used EfficientNet-B0 with transfer learning for strong feature discrimination between diseases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6398059"/>
                  </a:ext>
                </a:extLst>
              </a:tr>
              <a:tr h="733637">
                <a:tc>
                  <a:txBody>
                    <a:bodyPr/>
                    <a:lstStyle/>
                    <a:p>
                      <a:pPr>
                        <a:buNone/>
                      </a:pPr>
                      <a:r>
                        <a:rPr lang="en-US" b="0"/>
                        <a:t>High computational complexity of deep models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a:t>Implemented a lightweight EfficientNet-B0 architecture suitable for real-time applications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4169519"/>
                  </a:ext>
                </a:extLst>
              </a:tr>
              <a:tr h="733637">
                <a:tc>
                  <a:txBody>
                    <a:bodyPr/>
                    <a:lstStyle/>
                    <a:p>
                      <a:pPr>
                        <a:buNone/>
                      </a:pPr>
                      <a:r>
                        <a:rPr lang="en-US" b="0" dirty="0"/>
                        <a:t>Difficulty in accurate segmentation of diseased regions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a:t>Utilized Red Fox Optimization (RFO) for precise and adaptive segmentation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01804132"/>
                  </a:ext>
                </a:extLst>
              </a:tr>
              <a:tr h="733637">
                <a:tc>
                  <a:txBody>
                    <a:bodyPr/>
                    <a:lstStyle/>
                    <a:p>
                      <a:pPr>
                        <a:buNone/>
                      </a:pPr>
                      <a:r>
                        <a:rPr lang="en-US" b="0"/>
                        <a:t>Limited dataset diversity and imbalance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a:t>Performed data augmentation (rotation, flipping, scaling) to improve generalization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14993729"/>
                  </a:ext>
                </a:extLst>
              </a:tr>
              <a:tr h="733637">
                <a:tc>
                  <a:txBody>
                    <a:bodyPr/>
                    <a:lstStyle/>
                    <a:p>
                      <a:pPr>
                        <a:buNone/>
                      </a:pPr>
                      <a:r>
                        <a:rPr lang="en-US" b="0"/>
                        <a:t>Lack of real-time applicability for farmers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b="0" dirty="0"/>
                        <a:t>Designed a deployable model compatible with mobile and web platforms for on-field use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6491165"/>
                  </a:ext>
                </a:extLst>
              </a:tr>
            </a:tbl>
          </a:graphicData>
        </a:graphic>
      </p:graphicFrame>
    </p:spTree>
    <p:extLst>
      <p:ext uri="{BB962C8B-B14F-4D97-AF65-F5344CB8AC3E}">
        <p14:creationId xmlns:p14="http://schemas.microsoft.com/office/powerpoint/2010/main" val="10542491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E69651-936A-290A-1779-9373FACA1F27}"/>
              </a:ext>
            </a:extLst>
          </p:cNvPr>
          <p:cNvSpPr>
            <a:spLocks noGrp="1"/>
          </p:cNvSpPr>
          <p:nvPr>
            <p:ph type="dt" sz="half" idx="10"/>
          </p:nvPr>
        </p:nvSpPr>
        <p:spPr/>
        <p:txBody>
          <a:bodyPr/>
          <a:lstStyle/>
          <a:p>
            <a:r>
              <a:rPr lang="en-US"/>
              <a:t>10-11-2025</a:t>
            </a:r>
            <a:endParaRPr lang="en-IN"/>
          </a:p>
        </p:txBody>
      </p:sp>
      <p:sp>
        <p:nvSpPr>
          <p:cNvPr id="3" name="Footer Placeholder 2">
            <a:extLst>
              <a:ext uri="{FF2B5EF4-FFF2-40B4-BE49-F238E27FC236}">
                <a16:creationId xmlns:a16="http://schemas.microsoft.com/office/drawing/2014/main" id="{17228ED4-FDED-DAA7-FD41-5D6B002B7D39}"/>
              </a:ext>
            </a:extLst>
          </p:cNvPr>
          <p:cNvSpPr>
            <a:spLocks noGrp="1"/>
          </p:cNvSpPr>
          <p:nvPr>
            <p:ph type="ftr" sz="quarter" idx="11"/>
          </p:nvPr>
        </p:nvSpPr>
        <p:spPr/>
        <p:txBody>
          <a:bodyPr/>
          <a:lstStyle/>
          <a:p>
            <a:r>
              <a:rPr lang="en-US"/>
              <a:t>Review No. 01         Batch No.  AB6         Department of CSE</a:t>
            </a:r>
            <a:endParaRPr lang="en-IN"/>
          </a:p>
        </p:txBody>
      </p:sp>
      <p:sp>
        <p:nvSpPr>
          <p:cNvPr id="4" name="Slide Number Placeholder 3">
            <a:extLst>
              <a:ext uri="{FF2B5EF4-FFF2-40B4-BE49-F238E27FC236}">
                <a16:creationId xmlns:a16="http://schemas.microsoft.com/office/drawing/2014/main" id="{E4C8A989-489E-4ED0-0172-DD62B5D22C5C}"/>
              </a:ext>
            </a:extLst>
          </p:cNvPr>
          <p:cNvSpPr>
            <a:spLocks noGrp="1"/>
          </p:cNvSpPr>
          <p:nvPr>
            <p:ph type="sldNum" sz="quarter" idx="12"/>
          </p:nvPr>
        </p:nvSpPr>
        <p:spPr/>
        <p:txBody>
          <a:bodyPr/>
          <a:lstStyle/>
          <a:p>
            <a:fld id="{65DCBD69-296B-4D7C-AF62-9B588FC78772}" type="slidenum">
              <a:rPr lang="en-IN" smtClean="0"/>
              <a:t>18</a:t>
            </a:fld>
            <a:endParaRPr lang="en-IN"/>
          </a:p>
        </p:txBody>
      </p:sp>
      <p:sp>
        <p:nvSpPr>
          <p:cNvPr id="8" name="TextBox 7">
            <a:extLst>
              <a:ext uri="{FF2B5EF4-FFF2-40B4-BE49-F238E27FC236}">
                <a16:creationId xmlns:a16="http://schemas.microsoft.com/office/drawing/2014/main" id="{468F7FB3-8A57-3F6D-5664-7A1CDACED8C1}"/>
              </a:ext>
            </a:extLst>
          </p:cNvPr>
          <p:cNvSpPr txBox="1"/>
          <p:nvPr/>
        </p:nvSpPr>
        <p:spPr>
          <a:xfrm>
            <a:off x="4038600" y="576018"/>
            <a:ext cx="6094070" cy="461665"/>
          </a:xfrm>
          <a:prstGeom prst="rect">
            <a:avLst/>
          </a:prstGeom>
          <a:noFill/>
        </p:spPr>
        <p:txBody>
          <a:bodyPr wrap="square">
            <a:spAutoFit/>
          </a:bodyPr>
          <a:lstStyle/>
          <a:p>
            <a:pPr marL="0" algn="l" rtl="0" eaLnBrk="1" latinLnBrk="0" hangingPunct="1">
              <a:buNone/>
            </a:pPr>
            <a:r>
              <a:rPr lang="en-US" sz="2400" b="1" kern="1200" dirty="0">
                <a:solidFill>
                  <a:srgbClr val="000000"/>
                </a:solidFill>
                <a:effectLst/>
                <a:latin typeface="Times New Roman" panose="02020603050405020304" pitchFamily="18" charset="0"/>
                <a:ea typeface="+mn-ea"/>
                <a:cs typeface="Times New Roman" panose="02020603050405020304" pitchFamily="18" charset="0"/>
              </a:rPr>
              <a:t>Implementation of Frontend</a:t>
            </a:r>
            <a:endParaRPr lang="en-IN" sz="2400" dirty="0">
              <a:effectLst/>
            </a:endParaRPr>
          </a:p>
        </p:txBody>
      </p:sp>
      <p:pic>
        <p:nvPicPr>
          <p:cNvPr id="9" name="Picture 8">
            <a:extLst>
              <a:ext uri="{FF2B5EF4-FFF2-40B4-BE49-F238E27FC236}">
                <a16:creationId xmlns:a16="http://schemas.microsoft.com/office/drawing/2014/main" id="{57097839-7649-0E7F-C454-6C9F691B1153}"/>
              </a:ext>
            </a:extLst>
          </p:cNvPr>
          <p:cNvPicPr>
            <a:picLocks noChangeAspect="1"/>
          </p:cNvPicPr>
          <p:nvPr/>
        </p:nvPicPr>
        <p:blipFill>
          <a:blip r:embed="rId2"/>
          <a:stretch>
            <a:fillRect/>
          </a:stretch>
        </p:blipFill>
        <p:spPr>
          <a:xfrm>
            <a:off x="0" y="63780"/>
            <a:ext cx="3762900" cy="579027"/>
          </a:xfrm>
          <a:prstGeom prst="rect">
            <a:avLst/>
          </a:prstGeom>
        </p:spPr>
      </p:pic>
      <p:pic>
        <p:nvPicPr>
          <p:cNvPr id="7" name="Picture 6">
            <a:extLst>
              <a:ext uri="{FF2B5EF4-FFF2-40B4-BE49-F238E27FC236}">
                <a16:creationId xmlns:a16="http://schemas.microsoft.com/office/drawing/2014/main" id="{052A9B3D-62AA-1038-0A15-05990C0C7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253" y="1432559"/>
            <a:ext cx="11213432" cy="4831337"/>
          </a:xfrm>
          <a:prstGeom prst="rect">
            <a:avLst/>
          </a:prstGeom>
        </p:spPr>
      </p:pic>
    </p:spTree>
    <p:extLst>
      <p:ext uri="{BB962C8B-B14F-4D97-AF65-F5344CB8AC3E}">
        <p14:creationId xmlns:p14="http://schemas.microsoft.com/office/powerpoint/2010/main" val="2339863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7520" y="531178"/>
            <a:ext cx="6156960" cy="752475"/>
          </a:xfrm>
        </p:spPr>
        <p:txBody>
          <a:bodyPr>
            <a:normAutofit/>
          </a:bodyPr>
          <a:lstStyle/>
          <a:p>
            <a:pPr algn="ctr"/>
            <a:r>
              <a:rPr lang="en-US" sz="2400" b="1" dirty="0">
                <a:latin typeface="Times New Roman" panose="02020603050405020304" pitchFamily="18" charset="0"/>
                <a:cs typeface="Times New Roman" panose="02020603050405020304" pitchFamily="18" charset="0"/>
              </a:rPr>
              <a:t>Implementation of Frontend</a:t>
            </a:r>
            <a:endParaRPr lang="en-IN" sz="2400"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19</a:t>
            </a:fld>
            <a:endParaRPr lang="en-IN" dirty="0"/>
          </a:p>
        </p:txBody>
      </p:sp>
      <p:pic>
        <p:nvPicPr>
          <p:cNvPr id="9" name="Content Placeholder 8">
            <a:extLst>
              <a:ext uri="{FF2B5EF4-FFF2-40B4-BE49-F238E27FC236}">
                <a16:creationId xmlns:a16="http://schemas.microsoft.com/office/drawing/2014/main" id="{C4A02501-F279-777A-9258-0AFC42C8AC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463040"/>
            <a:ext cx="12192000" cy="4713923"/>
          </a:xfrm>
        </p:spPr>
      </p:pic>
    </p:spTree>
    <p:extLst>
      <p:ext uri="{BB962C8B-B14F-4D97-AF65-F5344CB8AC3E}">
        <p14:creationId xmlns:p14="http://schemas.microsoft.com/office/powerpoint/2010/main" val="937651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73486"/>
            <a:ext cx="10173182" cy="810555"/>
          </a:xfrm>
        </p:spPr>
        <p:txBody>
          <a:bodyPr/>
          <a:lstStyle/>
          <a:p>
            <a:pPr algn="ctr"/>
            <a:r>
              <a:rPr lang="en-US" b="1">
                <a:latin typeface="Times New Roman" panose="02020603050405020304" pitchFamily="18" charset="0"/>
                <a:cs typeface="Times New Roman" panose="02020603050405020304" pitchFamily="18" charset="0"/>
              </a:rPr>
              <a:t>OUTLINE</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940158" y="1274193"/>
            <a:ext cx="10534917" cy="5082157"/>
          </a:xfrm>
        </p:spPr>
        <p:txBody>
          <a:bodyPr>
            <a:normAutofit lnSpcReduction="10000"/>
          </a:bodyPr>
          <a:lstStyle/>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Abstract</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Introduction</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Literature Survey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Research Gaps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Problem Statement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Objectives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Block Diagram / Flow Diagram</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Methodology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Implementation</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Results and Analysis </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Conclusion &amp; Future Scope</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References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Acknowledgements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Question and Answers </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2</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6752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108B5B-8009-EBCC-5307-7EF620497B40}"/>
              </a:ext>
            </a:extLst>
          </p:cNvPr>
          <p:cNvSpPr>
            <a:spLocks noGrp="1"/>
          </p:cNvSpPr>
          <p:nvPr>
            <p:ph type="dt" sz="half" idx="10"/>
          </p:nvPr>
        </p:nvSpPr>
        <p:spPr/>
        <p:txBody>
          <a:bodyPr/>
          <a:lstStyle/>
          <a:p>
            <a:r>
              <a:rPr lang="en-US"/>
              <a:t>10-11-2025</a:t>
            </a:r>
            <a:endParaRPr lang="en-IN"/>
          </a:p>
        </p:txBody>
      </p:sp>
      <p:sp>
        <p:nvSpPr>
          <p:cNvPr id="3" name="Footer Placeholder 2">
            <a:extLst>
              <a:ext uri="{FF2B5EF4-FFF2-40B4-BE49-F238E27FC236}">
                <a16:creationId xmlns:a16="http://schemas.microsoft.com/office/drawing/2014/main" id="{E127E7CF-A531-7104-9A22-CD6618215D58}"/>
              </a:ext>
            </a:extLst>
          </p:cNvPr>
          <p:cNvSpPr>
            <a:spLocks noGrp="1"/>
          </p:cNvSpPr>
          <p:nvPr>
            <p:ph type="ftr" sz="quarter" idx="11"/>
          </p:nvPr>
        </p:nvSpPr>
        <p:spPr/>
        <p:txBody>
          <a:bodyPr/>
          <a:lstStyle/>
          <a:p>
            <a:r>
              <a:rPr lang="en-US"/>
              <a:t>Review No. 01         Batch No.  AB6         Department of CSE</a:t>
            </a:r>
            <a:endParaRPr lang="en-IN"/>
          </a:p>
        </p:txBody>
      </p:sp>
      <p:sp>
        <p:nvSpPr>
          <p:cNvPr id="4" name="Slide Number Placeholder 3">
            <a:extLst>
              <a:ext uri="{FF2B5EF4-FFF2-40B4-BE49-F238E27FC236}">
                <a16:creationId xmlns:a16="http://schemas.microsoft.com/office/drawing/2014/main" id="{0334FF43-B1E7-2A42-B912-F6BB0BDC099D}"/>
              </a:ext>
            </a:extLst>
          </p:cNvPr>
          <p:cNvSpPr>
            <a:spLocks noGrp="1"/>
          </p:cNvSpPr>
          <p:nvPr>
            <p:ph type="sldNum" sz="quarter" idx="12"/>
          </p:nvPr>
        </p:nvSpPr>
        <p:spPr/>
        <p:txBody>
          <a:bodyPr/>
          <a:lstStyle/>
          <a:p>
            <a:fld id="{65DCBD69-296B-4D7C-AF62-9B588FC78772}" type="slidenum">
              <a:rPr lang="en-IN" smtClean="0"/>
              <a:t>20</a:t>
            </a:fld>
            <a:endParaRPr lang="en-IN"/>
          </a:p>
        </p:txBody>
      </p:sp>
      <p:sp>
        <p:nvSpPr>
          <p:cNvPr id="10" name="TextBox 9">
            <a:extLst>
              <a:ext uri="{FF2B5EF4-FFF2-40B4-BE49-F238E27FC236}">
                <a16:creationId xmlns:a16="http://schemas.microsoft.com/office/drawing/2014/main" id="{A3F85FC2-6F4A-930B-3B64-312DAB390CD3}"/>
              </a:ext>
            </a:extLst>
          </p:cNvPr>
          <p:cNvSpPr txBox="1"/>
          <p:nvPr/>
        </p:nvSpPr>
        <p:spPr>
          <a:xfrm>
            <a:off x="3905416" y="603187"/>
            <a:ext cx="6094070" cy="46166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Implementation of Frontend</a:t>
            </a:r>
            <a:endParaRPr lang="en-IN" sz="2400" dirty="0"/>
          </a:p>
        </p:txBody>
      </p:sp>
      <p:pic>
        <p:nvPicPr>
          <p:cNvPr id="11" name="Picture 10">
            <a:extLst>
              <a:ext uri="{FF2B5EF4-FFF2-40B4-BE49-F238E27FC236}">
                <a16:creationId xmlns:a16="http://schemas.microsoft.com/office/drawing/2014/main" id="{2E602E42-0D1D-C0A3-AE95-45438EB7D334}"/>
              </a:ext>
            </a:extLst>
          </p:cNvPr>
          <p:cNvPicPr>
            <a:picLocks noChangeAspect="1"/>
          </p:cNvPicPr>
          <p:nvPr/>
        </p:nvPicPr>
        <p:blipFill>
          <a:blip r:embed="rId2"/>
          <a:stretch>
            <a:fillRect/>
          </a:stretch>
        </p:blipFill>
        <p:spPr>
          <a:xfrm>
            <a:off x="0" y="63780"/>
            <a:ext cx="3905416" cy="600957"/>
          </a:xfrm>
          <a:prstGeom prst="rect">
            <a:avLst/>
          </a:prstGeom>
        </p:spPr>
      </p:pic>
      <p:pic>
        <p:nvPicPr>
          <p:cNvPr id="6" name="Picture 5">
            <a:extLst>
              <a:ext uri="{FF2B5EF4-FFF2-40B4-BE49-F238E27FC236}">
                <a16:creationId xmlns:a16="http://schemas.microsoft.com/office/drawing/2014/main" id="{2816980F-BE6D-0BB1-FD6F-B8D2CD85A4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81760"/>
            <a:ext cx="12192000" cy="4873053"/>
          </a:xfrm>
          <a:prstGeom prst="rect">
            <a:avLst/>
          </a:prstGeom>
        </p:spPr>
      </p:pic>
    </p:spTree>
    <p:extLst>
      <p:ext uri="{BB962C8B-B14F-4D97-AF65-F5344CB8AC3E}">
        <p14:creationId xmlns:p14="http://schemas.microsoft.com/office/powerpoint/2010/main" val="3168061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FAA0B73-6CA5-E775-F5C6-1BFF6189A5AA}"/>
              </a:ext>
            </a:extLst>
          </p:cNvPr>
          <p:cNvSpPr>
            <a:spLocks noGrp="1"/>
          </p:cNvSpPr>
          <p:nvPr>
            <p:ph type="dt" sz="half" idx="10"/>
          </p:nvPr>
        </p:nvSpPr>
        <p:spPr/>
        <p:txBody>
          <a:bodyPr/>
          <a:lstStyle/>
          <a:p>
            <a:r>
              <a:rPr lang="en-US"/>
              <a:t>10-11-2025</a:t>
            </a:r>
            <a:endParaRPr lang="en-IN"/>
          </a:p>
        </p:txBody>
      </p:sp>
      <p:sp>
        <p:nvSpPr>
          <p:cNvPr id="3" name="Footer Placeholder 2">
            <a:extLst>
              <a:ext uri="{FF2B5EF4-FFF2-40B4-BE49-F238E27FC236}">
                <a16:creationId xmlns:a16="http://schemas.microsoft.com/office/drawing/2014/main" id="{2A09B01B-71CE-0B80-2644-CB49A8E68004}"/>
              </a:ext>
            </a:extLst>
          </p:cNvPr>
          <p:cNvSpPr>
            <a:spLocks noGrp="1"/>
          </p:cNvSpPr>
          <p:nvPr>
            <p:ph type="ftr" sz="quarter" idx="11"/>
          </p:nvPr>
        </p:nvSpPr>
        <p:spPr/>
        <p:txBody>
          <a:bodyPr/>
          <a:lstStyle/>
          <a:p>
            <a:r>
              <a:rPr lang="en-US"/>
              <a:t>Review No. 01         Batch No.  AB6         Department of CSE</a:t>
            </a:r>
            <a:endParaRPr lang="en-IN"/>
          </a:p>
        </p:txBody>
      </p:sp>
      <p:sp>
        <p:nvSpPr>
          <p:cNvPr id="4" name="Slide Number Placeholder 3">
            <a:extLst>
              <a:ext uri="{FF2B5EF4-FFF2-40B4-BE49-F238E27FC236}">
                <a16:creationId xmlns:a16="http://schemas.microsoft.com/office/drawing/2014/main" id="{0AE3A1CB-EF01-93C1-A86A-38F8BD63B4D7}"/>
              </a:ext>
            </a:extLst>
          </p:cNvPr>
          <p:cNvSpPr>
            <a:spLocks noGrp="1"/>
          </p:cNvSpPr>
          <p:nvPr>
            <p:ph type="sldNum" sz="quarter" idx="12"/>
          </p:nvPr>
        </p:nvSpPr>
        <p:spPr/>
        <p:txBody>
          <a:bodyPr/>
          <a:lstStyle/>
          <a:p>
            <a:fld id="{65DCBD69-296B-4D7C-AF62-9B588FC78772}" type="slidenum">
              <a:rPr lang="en-IN" smtClean="0"/>
              <a:t>21</a:t>
            </a:fld>
            <a:endParaRPr lang="en-IN"/>
          </a:p>
        </p:txBody>
      </p:sp>
      <p:sp>
        <p:nvSpPr>
          <p:cNvPr id="14" name="TextBox 13">
            <a:extLst>
              <a:ext uri="{FF2B5EF4-FFF2-40B4-BE49-F238E27FC236}">
                <a16:creationId xmlns:a16="http://schemas.microsoft.com/office/drawing/2014/main" id="{8CDCD86D-4A7E-74DD-5207-DFABDE68309A}"/>
              </a:ext>
            </a:extLst>
          </p:cNvPr>
          <p:cNvSpPr txBox="1"/>
          <p:nvPr/>
        </p:nvSpPr>
        <p:spPr>
          <a:xfrm>
            <a:off x="3762900" y="595500"/>
            <a:ext cx="6094070" cy="46166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Implementation of Frontend</a:t>
            </a:r>
            <a:endParaRPr lang="en-IN" sz="2400" dirty="0"/>
          </a:p>
        </p:txBody>
      </p:sp>
      <p:pic>
        <p:nvPicPr>
          <p:cNvPr id="15" name="Picture 14">
            <a:extLst>
              <a:ext uri="{FF2B5EF4-FFF2-40B4-BE49-F238E27FC236}">
                <a16:creationId xmlns:a16="http://schemas.microsoft.com/office/drawing/2014/main" id="{C293FE92-8B18-F71D-75BB-C2D407E11138}"/>
              </a:ext>
            </a:extLst>
          </p:cNvPr>
          <p:cNvPicPr>
            <a:picLocks noChangeAspect="1"/>
          </p:cNvPicPr>
          <p:nvPr/>
        </p:nvPicPr>
        <p:blipFill>
          <a:blip r:embed="rId2"/>
          <a:stretch>
            <a:fillRect/>
          </a:stretch>
        </p:blipFill>
        <p:spPr>
          <a:xfrm>
            <a:off x="0" y="63780"/>
            <a:ext cx="3762900" cy="579027"/>
          </a:xfrm>
          <a:prstGeom prst="rect">
            <a:avLst/>
          </a:prstGeom>
        </p:spPr>
      </p:pic>
      <p:pic>
        <p:nvPicPr>
          <p:cNvPr id="6" name="Picture 5">
            <a:extLst>
              <a:ext uri="{FF2B5EF4-FFF2-40B4-BE49-F238E27FC236}">
                <a16:creationId xmlns:a16="http://schemas.microsoft.com/office/drawing/2014/main" id="{25B49811-B3C7-8681-0E28-C8BCEE6564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65634"/>
            <a:ext cx="12192000" cy="5273778"/>
          </a:xfrm>
          <a:prstGeom prst="rect">
            <a:avLst/>
          </a:prstGeom>
        </p:spPr>
      </p:pic>
    </p:spTree>
    <p:extLst>
      <p:ext uri="{BB962C8B-B14F-4D97-AF65-F5344CB8AC3E}">
        <p14:creationId xmlns:p14="http://schemas.microsoft.com/office/powerpoint/2010/main" val="2572573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2EFC2B-953E-705F-30B8-D0F501B98977}"/>
              </a:ext>
            </a:extLst>
          </p:cNvPr>
          <p:cNvSpPr>
            <a:spLocks noGrp="1"/>
          </p:cNvSpPr>
          <p:nvPr>
            <p:ph type="dt" sz="half" idx="10"/>
          </p:nvPr>
        </p:nvSpPr>
        <p:spPr/>
        <p:txBody>
          <a:bodyPr/>
          <a:lstStyle/>
          <a:p>
            <a:r>
              <a:rPr lang="en-US"/>
              <a:t>10-11-2025</a:t>
            </a:r>
            <a:endParaRPr lang="en-IN"/>
          </a:p>
        </p:txBody>
      </p:sp>
      <p:sp>
        <p:nvSpPr>
          <p:cNvPr id="3" name="Footer Placeholder 2">
            <a:extLst>
              <a:ext uri="{FF2B5EF4-FFF2-40B4-BE49-F238E27FC236}">
                <a16:creationId xmlns:a16="http://schemas.microsoft.com/office/drawing/2014/main" id="{3921FDFA-6964-21A5-D6C9-C37984760B17}"/>
              </a:ext>
            </a:extLst>
          </p:cNvPr>
          <p:cNvSpPr>
            <a:spLocks noGrp="1"/>
          </p:cNvSpPr>
          <p:nvPr>
            <p:ph type="ftr" sz="quarter" idx="11"/>
          </p:nvPr>
        </p:nvSpPr>
        <p:spPr/>
        <p:txBody>
          <a:bodyPr/>
          <a:lstStyle/>
          <a:p>
            <a:r>
              <a:rPr lang="en-US"/>
              <a:t>Review No. 01         Batch No.  AB6         Department of CSE</a:t>
            </a:r>
            <a:endParaRPr lang="en-IN"/>
          </a:p>
        </p:txBody>
      </p:sp>
      <p:sp>
        <p:nvSpPr>
          <p:cNvPr id="4" name="Slide Number Placeholder 3">
            <a:extLst>
              <a:ext uri="{FF2B5EF4-FFF2-40B4-BE49-F238E27FC236}">
                <a16:creationId xmlns:a16="http://schemas.microsoft.com/office/drawing/2014/main" id="{0A3E2F12-3059-3E56-3223-1031EE9D7F58}"/>
              </a:ext>
            </a:extLst>
          </p:cNvPr>
          <p:cNvSpPr>
            <a:spLocks noGrp="1"/>
          </p:cNvSpPr>
          <p:nvPr>
            <p:ph type="sldNum" sz="quarter" idx="12"/>
          </p:nvPr>
        </p:nvSpPr>
        <p:spPr/>
        <p:txBody>
          <a:bodyPr/>
          <a:lstStyle/>
          <a:p>
            <a:fld id="{65DCBD69-296B-4D7C-AF62-9B588FC78772}" type="slidenum">
              <a:rPr lang="en-IN" smtClean="0"/>
              <a:t>22</a:t>
            </a:fld>
            <a:endParaRPr lang="en-IN"/>
          </a:p>
        </p:txBody>
      </p:sp>
      <p:sp>
        <p:nvSpPr>
          <p:cNvPr id="10" name="TextBox 9">
            <a:extLst>
              <a:ext uri="{FF2B5EF4-FFF2-40B4-BE49-F238E27FC236}">
                <a16:creationId xmlns:a16="http://schemas.microsoft.com/office/drawing/2014/main" id="{A38E3538-2585-FCFA-9BAB-072777A67A48}"/>
              </a:ext>
            </a:extLst>
          </p:cNvPr>
          <p:cNvSpPr txBox="1"/>
          <p:nvPr/>
        </p:nvSpPr>
        <p:spPr>
          <a:xfrm>
            <a:off x="3888130" y="368317"/>
            <a:ext cx="6094070" cy="523220"/>
          </a:xfrm>
          <a:prstGeom prst="rect">
            <a:avLst/>
          </a:prstGeom>
          <a:noFill/>
        </p:spPr>
        <p:txBody>
          <a:bodyPr wrap="square">
            <a:spAutoFit/>
          </a:bodyPr>
          <a:lstStyle/>
          <a:p>
            <a:pPr marL="0" algn="l" rtl="0" eaLnBrk="1" latinLnBrk="0" hangingPunct="1">
              <a:buNone/>
            </a:pPr>
            <a:r>
              <a:rPr lang="en-US" sz="2800" b="1" kern="1200" dirty="0">
                <a:solidFill>
                  <a:srgbClr val="000000"/>
                </a:solidFill>
                <a:effectLst/>
                <a:latin typeface="Times New Roman" panose="02020603050405020304" pitchFamily="18" charset="0"/>
                <a:ea typeface="+mn-ea"/>
                <a:cs typeface="Times New Roman" panose="02020603050405020304" pitchFamily="18" charset="0"/>
              </a:rPr>
              <a:t>Implementation of Frontend</a:t>
            </a:r>
            <a:endParaRPr lang="en-IN" sz="2800" dirty="0">
              <a:effectLst/>
            </a:endParaRPr>
          </a:p>
        </p:txBody>
      </p:sp>
      <p:pic>
        <p:nvPicPr>
          <p:cNvPr id="12" name="Picture 11">
            <a:extLst>
              <a:ext uri="{FF2B5EF4-FFF2-40B4-BE49-F238E27FC236}">
                <a16:creationId xmlns:a16="http://schemas.microsoft.com/office/drawing/2014/main" id="{DC33FE98-D4AE-1E8C-1F53-FE96EDC6CC13}"/>
              </a:ext>
            </a:extLst>
          </p:cNvPr>
          <p:cNvPicPr>
            <a:picLocks noChangeAspect="1"/>
          </p:cNvPicPr>
          <p:nvPr/>
        </p:nvPicPr>
        <p:blipFill>
          <a:blip r:embed="rId2"/>
          <a:stretch>
            <a:fillRect/>
          </a:stretch>
        </p:blipFill>
        <p:spPr>
          <a:xfrm>
            <a:off x="114179" y="82567"/>
            <a:ext cx="3762375" cy="571500"/>
          </a:xfrm>
          <a:prstGeom prst="rect">
            <a:avLst/>
          </a:prstGeom>
        </p:spPr>
      </p:pic>
      <p:pic>
        <p:nvPicPr>
          <p:cNvPr id="7" name="Picture 6">
            <a:extLst>
              <a:ext uri="{FF2B5EF4-FFF2-40B4-BE49-F238E27FC236}">
                <a16:creationId xmlns:a16="http://schemas.microsoft.com/office/drawing/2014/main" id="{C8687A7B-EEC2-B8B0-9121-84127571CC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51345"/>
            <a:ext cx="12192000" cy="5338015"/>
          </a:xfrm>
          <a:prstGeom prst="rect">
            <a:avLst/>
          </a:prstGeom>
        </p:spPr>
      </p:pic>
    </p:spTree>
    <p:extLst>
      <p:ext uri="{BB962C8B-B14F-4D97-AF65-F5344CB8AC3E}">
        <p14:creationId xmlns:p14="http://schemas.microsoft.com/office/powerpoint/2010/main" val="3800456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1880" y="800433"/>
            <a:ext cx="10515600" cy="726142"/>
          </a:xfrm>
        </p:spPr>
        <p:txBody>
          <a:bodyPr/>
          <a:lstStyle/>
          <a:p>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RESULTS &amp; ANALYSIS</a:t>
            </a:r>
            <a:endParaRPr lang="en-IN" b="1" dirty="0"/>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23</a:t>
            </a:fld>
            <a:endParaRPr lang="en-IN"/>
          </a:p>
        </p:txBody>
      </p:sp>
      <p:graphicFrame>
        <p:nvGraphicFramePr>
          <p:cNvPr id="8" name="Content Placeholder 7">
            <a:extLst>
              <a:ext uri="{FF2B5EF4-FFF2-40B4-BE49-F238E27FC236}">
                <a16:creationId xmlns:a16="http://schemas.microsoft.com/office/drawing/2014/main" id="{062EEC63-EFD6-4891-6964-459F2BB2B008}"/>
              </a:ext>
            </a:extLst>
          </p:cNvPr>
          <p:cNvGraphicFramePr>
            <a:graphicFrameLocks noGrp="1"/>
          </p:cNvGraphicFramePr>
          <p:nvPr>
            <p:ph idx="1"/>
            <p:extLst>
              <p:ext uri="{D42A27DB-BD31-4B8C-83A1-F6EECF244321}">
                <p14:modId xmlns:p14="http://schemas.microsoft.com/office/powerpoint/2010/main" val="1591838320"/>
              </p:ext>
            </p:extLst>
          </p:nvPr>
        </p:nvGraphicFramePr>
        <p:xfrm>
          <a:off x="1652336" y="1652336"/>
          <a:ext cx="5259102" cy="4452492"/>
        </p:xfrm>
        <a:graphic>
          <a:graphicData uri="http://schemas.openxmlformats.org/drawingml/2006/table">
            <a:tbl>
              <a:tblPr/>
              <a:tblGrid>
                <a:gridCol w="1753034">
                  <a:extLst>
                    <a:ext uri="{9D8B030D-6E8A-4147-A177-3AD203B41FA5}">
                      <a16:colId xmlns:a16="http://schemas.microsoft.com/office/drawing/2014/main" val="4124021638"/>
                    </a:ext>
                  </a:extLst>
                </a:gridCol>
                <a:gridCol w="1753034">
                  <a:extLst>
                    <a:ext uri="{9D8B030D-6E8A-4147-A177-3AD203B41FA5}">
                      <a16:colId xmlns:a16="http://schemas.microsoft.com/office/drawing/2014/main" val="2728161939"/>
                    </a:ext>
                  </a:extLst>
                </a:gridCol>
                <a:gridCol w="1753034">
                  <a:extLst>
                    <a:ext uri="{9D8B030D-6E8A-4147-A177-3AD203B41FA5}">
                      <a16:colId xmlns:a16="http://schemas.microsoft.com/office/drawing/2014/main" val="4085866779"/>
                    </a:ext>
                  </a:extLst>
                </a:gridCol>
              </a:tblGrid>
              <a:tr h="343363">
                <a:tc>
                  <a:txBody>
                    <a:bodyPr/>
                    <a:lstStyle/>
                    <a:p>
                      <a:pPr>
                        <a:buNone/>
                      </a:pPr>
                      <a:r>
                        <a:rPr lang="en-IN" sz="1400" b="0"/>
                        <a:t>Metric / Parameter</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Description / Observation</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Result</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9042432"/>
                  </a:ext>
                </a:extLst>
              </a:tr>
              <a:tr h="657968">
                <a:tc>
                  <a:txBody>
                    <a:bodyPr/>
                    <a:lstStyle/>
                    <a:p>
                      <a:pPr>
                        <a:buNone/>
                      </a:pPr>
                      <a:r>
                        <a:rPr lang="en-IN" sz="1400" b="0"/>
                        <a:t>Classification Accuracy (Test Set)</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b="0" dirty="0"/>
                        <a:t>Accuracy achieved by EfficientNet-B0 on test images</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97.9%</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09548431"/>
                  </a:ext>
                </a:extLst>
              </a:tr>
              <a:tr h="657968">
                <a:tc>
                  <a:txBody>
                    <a:bodyPr/>
                    <a:lstStyle/>
                    <a:p>
                      <a:pPr>
                        <a:buNone/>
                      </a:pPr>
                      <a:r>
                        <a:rPr lang="en-IN" sz="1400" b="0"/>
                        <a:t>Validation Accuracy</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b="0"/>
                        <a:t>Model performance on unseen validation data</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96.2%</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3231149"/>
                  </a:ext>
                </a:extLst>
              </a:tr>
              <a:tr h="500666">
                <a:tc>
                  <a:txBody>
                    <a:bodyPr/>
                    <a:lstStyle/>
                    <a:p>
                      <a:pPr>
                        <a:buNone/>
                      </a:pPr>
                      <a:r>
                        <a:rPr lang="en-IN" sz="1400" b="0"/>
                        <a:t>Precision</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dirty="0"/>
                        <a:t>Correctly identified positive samples</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Above 95%</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0098536"/>
                  </a:ext>
                </a:extLst>
              </a:tr>
              <a:tr h="500666">
                <a:tc>
                  <a:txBody>
                    <a:bodyPr/>
                    <a:lstStyle/>
                    <a:p>
                      <a:pPr>
                        <a:buNone/>
                      </a:pPr>
                      <a:r>
                        <a:rPr lang="en-IN" sz="1400" b="0"/>
                        <a:t>Recall</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b="0"/>
                        <a:t>Ability to detect all actual diseased samples</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Above 95%</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92666376"/>
                  </a:ext>
                </a:extLst>
              </a:tr>
              <a:tr h="500666">
                <a:tc>
                  <a:txBody>
                    <a:bodyPr/>
                    <a:lstStyle/>
                    <a:p>
                      <a:pPr>
                        <a:buNone/>
                      </a:pPr>
                      <a:r>
                        <a:rPr lang="en-IN" sz="1400" b="0"/>
                        <a:t>F1-Score</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b="0"/>
                        <a:t>Balance between precision and recall</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a:t>Above 95%</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40799505"/>
                  </a:ext>
                </a:extLst>
              </a:tr>
              <a:tr h="815271">
                <a:tc>
                  <a:txBody>
                    <a:bodyPr/>
                    <a:lstStyle/>
                    <a:p>
                      <a:pPr>
                        <a:buNone/>
                      </a:pPr>
                      <a:r>
                        <a:rPr lang="en-IN" sz="1400" b="0"/>
                        <a:t>Segmentation Accuracy</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400" b="0" dirty="0"/>
                        <a:t>Accuracy achieved by Red Fox Optimization in identifying infected regions</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400" b="0" dirty="0"/>
                        <a:t>94%</a:t>
                      </a:r>
                    </a:p>
                  </a:txBody>
                  <a:tcPr marL="50152" marR="50152" marT="25076" marB="2507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53926441"/>
                  </a:ext>
                </a:extLst>
              </a:tr>
            </a:tbl>
          </a:graphicData>
        </a:graphic>
      </p:graphicFrame>
      <p:pic>
        <p:nvPicPr>
          <p:cNvPr id="3" name="Content Placeholder 7">
            <a:extLst>
              <a:ext uri="{FF2B5EF4-FFF2-40B4-BE49-F238E27FC236}">
                <a16:creationId xmlns:a16="http://schemas.microsoft.com/office/drawing/2014/main" id="{2FFA62C5-2007-122A-DECE-5FAA3EFA30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8317" y="1543316"/>
            <a:ext cx="4848559" cy="4813034"/>
          </a:xfrm>
          <a:prstGeom prst="rect">
            <a:avLst/>
          </a:prstGeom>
        </p:spPr>
      </p:pic>
    </p:spTree>
    <p:extLst>
      <p:ext uri="{BB962C8B-B14F-4D97-AF65-F5344CB8AC3E}">
        <p14:creationId xmlns:p14="http://schemas.microsoft.com/office/powerpoint/2010/main" val="13072551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22535-776B-3B2E-51D7-49A36EB1F2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88619CC-F5D5-04C4-78D7-33C5A0DC0DF3}"/>
              </a:ext>
            </a:extLst>
          </p:cNvPr>
          <p:cNvSpPr>
            <a:spLocks noGrp="1"/>
          </p:cNvSpPr>
          <p:nvPr>
            <p:ph type="title"/>
          </p:nvPr>
        </p:nvSpPr>
        <p:spPr>
          <a:xfrm>
            <a:off x="1071880" y="800433"/>
            <a:ext cx="10515600" cy="726142"/>
          </a:xfrm>
        </p:spPr>
        <p:txBody>
          <a:bodyPr/>
          <a:lstStyle/>
          <a:p>
            <a:r>
              <a:rPr lang="en-IN"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RESULTS &amp; ANALYSIS</a:t>
            </a:r>
            <a:endParaRPr lang="en-IN" b="1" dirty="0"/>
          </a:p>
        </p:txBody>
      </p:sp>
      <p:sp>
        <p:nvSpPr>
          <p:cNvPr id="4" name="Date Placeholder 3">
            <a:extLst>
              <a:ext uri="{FF2B5EF4-FFF2-40B4-BE49-F238E27FC236}">
                <a16:creationId xmlns:a16="http://schemas.microsoft.com/office/drawing/2014/main" id="{8CDCD5D7-A7D4-C852-0C09-7E680CDB8E6E}"/>
              </a:ext>
            </a:extLst>
          </p:cNvPr>
          <p:cNvSpPr>
            <a:spLocks noGrp="1"/>
          </p:cNvSpPr>
          <p:nvPr>
            <p:ph type="dt" sz="half" idx="10"/>
          </p:nvPr>
        </p:nvSpPr>
        <p:spPr/>
        <p:txBody>
          <a:bodyPr/>
          <a:lstStyle/>
          <a:p>
            <a:r>
              <a:rPr lang="en-US"/>
              <a:t>10-11-2025</a:t>
            </a:r>
            <a:endParaRPr lang="en-IN" dirty="0"/>
          </a:p>
        </p:txBody>
      </p:sp>
      <p:sp>
        <p:nvSpPr>
          <p:cNvPr id="5" name="Footer Placeholder 4">
            <a:extLst>
              <a:ext uri="{FF2B5EF4-FFF2-40B4-BE49-F238E27FC236}">
                <a16:creationId xmlns:a16="http://schemas.microsoft.com/office/drawing/2014/main" id="{AA5790A8-4E3E-0CAF-EB0D-002BBFADCF3A}"/>
              </a:ext>
            </a:extLst>
          </p:cNvPr>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a:extLst>
              <a:ext uri="{FF2B5EF4-FFF2-40B4-BE49-F238E27FC236}">
                <a16:creationId xmlns:a16="http://schemas.microsoft.com/office/drawing/2014/main" id="{B64BAD55-B9EA-8E1D-86CB-6441B527BD78}"/>
              </a:ext>
            </a:extLst>
          </p:cNvPr>
          <p:cNvSpPr>
            <a:spLocks noGrp="1"/>
          </p:cNvSpPr>
          <p:nvPr>
            <p:ph type="sldNum" sz="quarter" idx="12"/>
          </p:nvPr>
        </p:nvSpPr>
        <p:spPr/>
        <p:txBody>
          <a:bodyPr/>
          <a:lstStyle/>
          <a:p>
            <a:fld id="{65DCBD69-296B-4D7C-AF62-9B588FC78772}" type="slidenum">
              <a:rPr lang="en-IN" smtClean="0"/>
              <a:t>24</a:t>
            </a:fld>
            <a:endParaRPr lang="en-IN"/>
          </a:p>
        </p:txBody>
      </p:sp>
      <p:sp>
        <p:nvSpPr>
          <p:cNvPr id="11" name="Rectangle 1">
            <a:extLst>
              <a:ext uri="{FF2B5EF4-FFF2-40B4-BE49-F238E27FC236}">
                <a16:creationId xmlns:a16="http://schemas.microsoft.com/office/drawing/2014/main" id="{02120150-F7D7-DDE1-D67C-2F85F92015D8}"/>
              </a:ext>
            </a:extLst>
          </p:cNvPr>
          <p:cNvSpPr>
            <a:spLocks noGrp="1" noChangeArrowheads="1"/>
          </p:cNvSpPr>
          <p:nvPr>
            <p:ph idx="1"/>
          </p:nvPr>
        </p:nvSpPr>
        <p:spPr bwMode="auto">
          <a:xfrm>
            <a:off x="934720" y="2048998"/>
            <a:ext cx="1051560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EfficientNet-B0 model achieved a high test accuracy of 97.9% and a validation accuracy of 96.2%, demonstrating strong and consistent performance on both seen and unseen data.</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Precision, Recall, and F1-Score all exceeded 95%, indicating that the model reliably identifies diseased samples while minimizing false predictions across all plant classes.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multi-class ROC curve shows excellent AUC values ranging from 0.93 to 0.99, confirming the model’s strong ability to distinguish between different plant diseases.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segmentation module achieved 94% accuracy using Red Fox Optimization, effectively highlighting infected regions and enhancing the interpretability of detection results.</a:t>
            </a:r>
          </a:p>
        </p:txBody>
      </p:sp>
    </p:spTree>
    <p:extLst>
      <p:ext uri="{BB962C8B-B14F-4D97-AF65-F5344CB8AC3E}">
        <p14:creationId xmlns:p14="http://schemas.microsoft.com/office/powerpoint/2010/main" val="882790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4443" y="626822"/>
            <a:ext cx="10515600" cy="900953"/>
          </a:xfrm>
        </p:spPr>
        <p:txBody>
          <a:bodyPr/>
          <a:lstStyle/>
          <a:p>
            <a:pPr algn="ctr"/>
            <a:r>
              <a:rPr lang="en-IN" b="1" dirty="0">
                <a:latin typeface="Times New Roman" panose="02020603050405020304" pitchFamily="18" charset="0"/>
                <a:cs typeface="Times New Roman" panose="02020603050405020304" pitchFamily="18" charset="0"/>
              </a:rPr>
              <a:t>RESULTS &amp; ANALYSIS</a:t>
            </a:r>
            <a:endParaRPr lang="en-IN" dirty="0"/>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25</a:t>
            </a:fld>
            <a:endParaRPr lang="en-IN"/>
          </a:p>
        </p:txBody>
      </p:sp>
      <p:sp>
        <p:nvSpPr>
          <p:cNvPr id="8" name="Rectangle 7"/>
          <p:cNvSpPr/>
          <p:nvPr/>
        </p:nvSpPr>
        <p:spPr>
          <a:xfrm>
            <a:off x="470647" y="1781175"/>
            <a:ext cx="4814049" cy="1569660"/>
          </a:xfrm>
          <a:prstGeom prst="rect">
            <a:avLst/>
          </a:prstGeom>
        </p:spPr>
        <p:txBody>
          <a:bodyPr wrap="square">
            <a:spAutoFit/>
          </a:bodyPr>
          <a:lstStyle/>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54CE2A31-5744-116C-471E-140038FEBEBE}"/>
              </a:ext>
            </a:extLst>
          </p:cNvPr>
          <p:cNvSpPr>
            <a:spLocks noGrp="1"/>
          </p:cNvSpPr>
          <p:nvPr>
            <p:ph idx="1"/>
          </p:nvPr>
        </p:nvSpPr>
        <p:spPr>
          <a:xfrm>
            <a:off x="791938" y="1945021"/>
            <a:ext cx="5450305" cy="4395788"/>
          </a:xfrm>
        </p:spPr>
        <p:txBody>
          <a:bodyPr/>
          <a:lstStyle/>
          <a:p>
            <a:r>
              <a:rPr lang="en-US" dirty="0"/>
              <a:t>Strong Classification Performance</a:t>
            </a:r>
          </a:p>
          <a:p>
            <a:r>
              <a:rPr lang="en-US" dirty="0"/>
              <a:t>High AUC Values (0.93–0.99)</a:t>
            </a:r>
          </a:p>
          <a:p>
            <a:r>
              <a:rPr lang="en-US" dirty="0"/>
              <a:t>Low False Positive Rate</a:t>
            </a:r>
          </a:p>
          <a:p>
            <a:r>
              <a:rPr lang="en-US" dirty="0"/>
              <a:t>Highest Accuracy for Specific Diseases</a:t>
            </a:r>
          </a:p>
          <a:p>
            <a:endParaRPr lang="en-IN" dirty="0"/>
          </a:p>
        </p:txBody>
      </p:sp>
      <p:pic>
        <p:nvPicPr>
          <p:cNvPr id="11" name="Content Placeholder 7">
            <a:extLst>
              <a:ext uri="{FF2B5EF4-FFF2-40B4-BE49-F238E27FC236}">
                <a16:creationId xmlns:a16="http://schemas.microsoft.com/office/drawing/2014/main" id="{F4E0F067-4C09-45B7-5449-E8D22B9A1F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8738" y="1527775"/>
            <a:ext cx="5115639" cy="4813034"/>
          </a:xfrm>
          <a:prstGeom prst="rect">
            <a:avLst/>
          </a:prstGeom>
        </p:spPr>
      </p:pic>
    </p:spTree>
    <p:extLst>
      <p:ext uri="{BB962C8B-B14F-4D97-AF65-F5344CB8AC3E}">
        <p14:creationId xmlns:p14="http://schemas.microsoft.com/office/powerpoint/2010/main" val="31533721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CONCLUSION &amp; FUTURE SCOPE</a:t>
            </a:r>
            <a:endParaRPr lang="en-IN" dirty="0"/>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26</a:t>
            </a:fld>
            <a:endParaRPr lang="en-IN" dirty="0"/>
          </a:p>
        </p:txBody>
      </p:sp>
      <p:sp>
        <p:nvSpPr>
          <p:cNvPr id="7" name="Rectangle 1"/>
          <p:cNvSpPr>
            <a:spLocks noGrp="1" noChangeArrowheads="1"/>
          </p:cNvSpPr>
          <p:nvPr>
            <p:ph idx="1"/>
          </p:nvPr>
        </p:nvSpPr>
        <p:spPr bwMode="auto">
          <a:xfrm>
            <a:off x="578224" y="1907348"/>
            <a:ext cx="11040035"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None/>
            </a:pPr>
            <a:r>
              <a:rPr lang="en-IN" sz="2200" b="1" dirty="0">
                <a:latin typeface="Times New Roman" panose="02020603050405020304" pitchFamily="18" charset="0"/>
                <a:cs typeface="Times New Roman" panose="02020603050405020304" pitchFamily="18" charset="0"/>
              </a:rPr>
              <a:t>Conclusion</a:t>
            </a:r>
            <a:r>
              <a:rPr lang="en-IN" sz="2200" dirty="0">
                <a:latin typeface="Times New Roman" panose="02020603050405020304" pitchFamily="18" charset="0"/>
                <a:cs typeface="Times New Roman" panose="02020603050405020304" pitchFamily="18" charset="0"/>
              </a:rPr>
              <a:t>:</a:t>
            </a:r>
          </a:p>
          <a:p>
            <a:pPr marL="0" lvl="0" indent="0" eaLnBrk="0" fontAlgn="base" hangingPunct="0">
              <a:lnSpc>
                <a:spcPct val="10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The proposed EfficientNet-B0 and Red Fox Optimization framework effectively detects and segments plant leaf diseases with high accuracy.</a:t>
            </a:r>
          </a:p>
          <a:p>
            <a:pPr marL="0" lvl="0" indent="0" eaLnBrk="0" fontAlgn="base" hangingPunct="0">
              <a:lnSpc>
                <a:spcPct val="10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The model achieves strong performance across all metrics, ensuring reliable and early disease identification.</a:t>
            </a:r>
          </a:p>
          <a:p>
            <a:pPr marL="0" lvl="0" indent="0" eaLnBrk="0" fontAlgn="base" hangingPunct="0">
              <a:lnSpc>
                <a:spcPct val="100000"/>
              </a:lnSpc>
              <a:spcBef>
                <a:spcPct val="0"/>
              </a:spcBef>
              <a:spcAft>
                <a:spcPct val="0"/>
              </a:spcAft>
              <a:buFontTx/>
              <a:buChar char="•"/>
            </a:pPr>
            <a:endParaRPr lang="en-US" altLang="en-US" sz="2200"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altLang="en-US" sz="2200" b="1" dirty="0">
                <a:latin typeface="Times New Roman" panose="02020603050405020304" pitchFamily="18" charset="0"/>
                <a:cs typeface="Times New Roman" panose="02020603050405020304" pitchFamily="18" charset="0"/>
              </a:rPr>
              <a:t>Future Scope:</a:t>
            </a:r>
          </a:p>
          <a:p>
            <a:pPr marL="0" lvl="0" indent="0" eaLnBrk="0" fontAlgn="base" hangingPunct="0">
              <a:lnSpc>
                <a:spcPct val="10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Extend the system for multi-disease detection across various crops using real-field images.</a:t>
            </a:r>
          </a:p>
          <a:p>
            <a:pPr marL="0" lvl="0" indent="0" eaLnBrk="0" fontAlgn="base" hangingPunct="0">
              <a:lnSpc>
                <a:spcPct val="100000"/>
              </a:lnSpc>
              <a:spcBef>
                <a:spcPct val="0"/>
              </a:spcBef>
              <a:spcAft>
                <a:spcPct val="0"/>
              </a:spcAft>
              <a:buFontTx/>
              <a:buChar char="•"/>
            </a:pPr>
            <a:r>
              <a:rPr lang="en-US" altLang="en-US" sz="2200" dirty="0">
                <a:latin typeface="Times New Roman" panose="02020603050405020304" pitchFamily="18" charset="0"/>
                <a:cs typeface="Times New Roman" panose="02020603050405020304" pitchFamily="18" charset="0"/>
              </a:rPr>
              <a:t>Deploy the model on mobile and IoT-based smart farming platforms for real-time field diagnosis.</a:t>
            </a:r>
          </a:p>
        </p:txBody>
      </p:sp>
    </p:spTree>
    <p:extLst>
      <p:ext uri="{BB962C8B-B14F-4D97-AF65-F5344CB8AC3E}">
        <p14:creationId xmlns:p14="http://schemas.microsoft.com/office/powerpoint/2010/main" val="1783655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801605"/>
            <a:ext cx="10515600" cy="722032"/>
          </a:xfrm>
        </p:spPr>
        <p:txBody>
          <a:bodyPr/>
          <a:lstStyle/>
          <a:p>
            <a:pPr algn="ctr"/>
            <a:r>
              <a:rPr lang="en-US" b="1" dirty="0">
                <a:latin typeface="Times New Roman" panose="02020603050405020304" pitchFamily="18" charset="0"/>
                <a:cs typeface="Times New Roman" panose="02020603050405020304" pitchFamily="18" charset="0"/>
              </a:rPr>
              <a:t>REFERENCES</a:t>
            </a:r>
            <a:endParaRPr lang="en-IN" b="1"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27</a:t>
            </a:fld>
            <a:endParaRPr lang="en-IN"/>
          </a:p>
        </p:txBody>
      </p:sp>
      <p:sp>
        <p:nvSpPr>
          <p:cNvPr id="3" name="Rectangle 1">
            <a:extLst>
              <a:ext uri="{FF2B5EF4-FFF2-40B4-BE49-F238E27FC236}">
                <a16:creationId xmlns:a16="http://schemas.microsoft.com/office/drawing/2014/main" id="{F826C846-8D01-4520-6BEE-A92B6ACEEF1C}"/>
              </a:ext>
            </a:extLst>
          </p:cNvPr>
          <p:cNvSpPr>
            <a:spLocks noGrp="1" noChangeArrowheads="1"/>
          </p:cNvSpPr>
          <p:nvPr>
            <p:ph idx="1"/>
          </p:nvPr>
        </p:nvSpPr>
        <p:spPr bwMode="auto">
          <a:xfrm>
            <a:off x="685801" y="1898954"/>
            <a:ext cx="1083243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 Kumar, A. Arora, A. Deb, and A. L. Yadav, “Deep Learning for Accurate Plant Disease Classification Using ResNet50: A Comprehensive Approach,”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 2024 Int’l Conf. Computational Intelligence and Computing Applications (ICCICA)</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May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 S. Joseph, P. M. Pawar, and K. </a:t>
            </a:r>
            <a:r>
              <a:rPr kumimoji="0" lang="en-US" altLang="en-US" sz="18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Chakradeo</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“Realtime Plant Disease Dataset Development and Detection of Plant Disease Using Deep Learning,”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IEEE Access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 12, pp. 16310–16333,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 Wen and J. He, “Agricultural Development Driven by the Digital Economy: Improved </a:t>
            </a:r>
            <a:r>
              <a:rPr kumimoji="0" lang="en-US" altLang="en-US" sz="18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EfficientNet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Vegetable Quality Grading,”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Frontiers in Sustainable Food Systems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 8, art. 1310042, Jan.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J. </a:t>
            </a:r>
            <a:r>
              <a:rPr kumimoji="0" lang="en-US" altLang="en-US" sz="18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Shettigere</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Krishna et al., “Plant Leaf Disease Detection Using Deep Learning: A Multi Dataset Approach,”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Sensors</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 8, no. 1, art. 4, Jan. 2025.</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 Woo, Z. Xi, F. Liu, W. Hu, H. Feng, and Q. Zhang, “A Deep Semantic Network Based Image Segmentation of Soybean Rust Pathogens,”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Frontiers in Plant Science</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vol. 15, art. 1340584, Jun.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 Latif et al., “Detection and Classification of Various Diseases in Cotton Crops Using Advanced Neural Network Approaches,”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 2024 Fourth Int’l Conf. Advances in Electrical, Computing, Communication and Sustainable Technologies (ICAECT)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2024.</a:t>
            </a:r>
          </a:p>
        </p:txBody>
      </p:sp>
    </p:spTree>
    <p:extLst>
      <p:ext uri="{BB962C8B-B14F-4D97-AF65-F5344CB8AC3E}">
        <p14:creationId xmlns:p14="http://schemas.microsoft.com/office/powerpoint/2010/main" val="24510123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5204F8-B589-2E5A-4152-571272F03E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3099FC-64BE-CC6F-D1D1-B339FE985635}"/>
              </a:ext>
            </a:extLst>
          </p:cNvPr>
          <p:cNvSpPr>
            <a:spLocks noGrp="1"/>
          </p:cNvSpPr>
          <p:nvPr>
            <p:ph type="title"/>
          </p:nvPr>
        </p:nvSpPr>
        <p:spPr>
          <a:xfrm>
            <a:off x="685801" y="828344"/>
            <a:ext cx="10515600" cy="722032"/>
          </a:xfrm>
        </p:spPr>
        <p:txBody>
          <a:bodyPr/>
          <a:lstStyle/>
          <a:p>
            <a:pPr algn="ctr"/>
            <a:r>
              <a:rPr lang="en-US" b="1" dirty="0">
                <a:latin typeface="Times New Roman" panose="02020603050405020304" pitchFamily="18" charset="0"/>
                <a:cs typeface="Times New Roman" panose="02020603050405020304" pitchFamily="18" charset="0"/>
              </a:rPr>
              <a:t>REFERENCES</a:t>
            </a:r>
            <a:endParaRPr lang="en-IN" b="1"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07CF6282-8AE1-A87C-DC87-CA1D6EA7350B}"/>
              </a:ext>
            </a:extLst>
          </p:cNvPr>
          <p:cNvSpPr>
            <a:spLocks noGrp="1"/>
          </p:cNvSpPr>
          <p:nvPr>
            <p:ph type="dt" sz="half" idx="10"/>
          </p:nvPr>
        </p:nvSpPr>
        <p:spPr/>
        <p:txBody>
          <a:bodyPr/>
          <a:lstStyle/>
          <a:p>
            <a:r>
              <a:rPr lang="en-US"/>
              <a:t>10-11-2025</a:t>
            </a:r>
            <a:endParaRPr lang="en-IN" dirty="0"/>
          </a:p>
        </p:txBody>
      </p:sp>
      <p:sp>
        <p:nvSpPr>
          <p:cNvPr id="5" name="Footer Placeholder 4">
            <a:extLst>
              <a:ext uri="{FF2B5EF4-FFF2-40B4-BE49-F238E27FC236}">
                <a16:creationId xmlns:a16="http://schemas.microsoft.com/office/drawing/2014/main" id="{31BEE154-E6AB-ACDB-C8FE-AFA252C73C15}"/>
              </a:ext>
            </a:extLst>
          </p:cNvPr>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a:extLst>
              <a:ext uri="{FF2B5EF4-FFF2-40B4-BE49-F238E27FC236}">
                <a16:creationId xmlns:a16="http://schemas.microsoft.com/office/drawing/2014/main" id="{63149A05-1D32-1B67-1C30-336CBE81DDCF}"/>
              </a:ext>
            </a:extLst>
          </p:cNvPr>
          <p:cNvSpPr>
            <a:spLocks noGrp="1"/>
          </p:cNvSpPr>
          <p:nvPr>
            <p:ph type="sldNum" sz="quarter" idx="12"/>
          </p:nvPr>
        </p:nvSpPr>
        <p:spPr/>
        <p:txBody>
          <a:bodyPr/>
          <a:lstStyle/>
          <a:p>
            <a:fld id="{65DCBD69-296B-4D7C-AF62-9B588FC78772}" type="slidenum">
              <a:rPr lang="en-IN" smtClean="0"/>
              <a:t>28</a:t>
            </a:fld>
            <a:endParaRPr lang="en-IN"/>
          </a:p>
        </p:txBody>
      </p:sp>
      <p:sp>
        <p:nvSpPr>
          <p:cNvPr id="3" name="Rectangle 1">
            <a:extLst>
              <a:ext uri="{FF2B5EF4-FFF2-40B4-BE49-F238E27FC236}">
                <a16:creationId xmlns:a16="http://schemas.microsoft.com/office/drawing/2014/main" id="{8BD055F1-5056-1ADC-64C4-0076F1F982EE}"/>
              </a:ext>
            </a:extLst>
          </p:cNvPr>
          <p:cNvSpPr>
            <a:spLocks noGrp="1" noChangeArrowheads="1"/>
          </p:cNvSpPr>
          <p:nvPr>
            <p:ph idx="1"/>
          </p:nvPr>
        </p:nvSpPr>
        <p:spPr bwMode="auto">
          <a:xfrm>
            <a:off x="838201" y="2013594"/>
            <a:ext cx="1068003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 Latif et al., “Detection and Classification of Various Diseases in Cotton Crops Using Advanced Neural Network Approaches,”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 2024 Fourth Int’l Conf. Advances in Electrical, Computing, Communication and Sustainable Technologies (ICAECT)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 </a:t>
            </a:r>
            <a:r>
              <a:rPr kumimoji="0" lang="en-US" altLang="en-US" sz="18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Bogireddy</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H. Murari, “A Hybrid Deep Learning Model for Accurate Potato Leaf Disease Detection: Integration of U-Net and EfficientNetB7,”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 ICPECTS 2024</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Oct.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J. Amara, B. König Ries, and S. Samuel, “Explainability of Deep Learning Based Plant Disease Classifiers Through Automated Concept Identification,” </a:t>
            </a:r>
            <a:r>
              <a:rPr kumimoji="0" lang="en-US" altLang="en-US" sz="180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arXiv</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preprint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Dec.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 E. Correa da Silva and J. Almeida, “An Edge Computing Based Solution for Real Time Leaf Disease Classification Using Thermal Imaging,” </a:t>
            </a:r>
            <a:r>
              <a:rPr kumimoji="0" lang="en-US" altLang="en-US" sz="1800" i="1"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arXiv</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preprint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Nov. 2024.</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 N. T. Rao, T. C. Dulla, V. K. Kolla, G. S. Kurakula, M. Suneetha, S. Moturi, and D. V. Reddy, “Deep Learning-Based Tomato Leaf Disease Identification: Enhancing Classification with </a:t>
            </a:r>
            <a:r>
              <a:rPr kumimoji="0" lang="en-US" altLang="en-US" sz="180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AlexNet</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 2025 IEEE Int. Conf. on Interdisciplinary Approaches in Technology and Management for Social Innovation (IATMSI)</a:t>
            </a:r>
            <a:r>
              <a:rPr kumimoji="0" lang="en-US" altLang="en-US" sz="1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2025.</a:t>
            </a:r>
          </a:p>
        </p:txBody>
      </p:sp>
    </p:spTree>
    <p:extLst>
      <p:ext uri="{BB962C8B-B14F-4D97-AF65-F5344CB8AC3E}">
        <p14:creationId xmlns:p14="http://schemas.microsoft.com/office/powerpoint/2010/main" val="24685486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latin typeface="Times New Roman" panose="02020603050405020304" pitchFamily="18" charset="0"/>
                <a:cs typeface="Times New Roman" panose="02020603050405020304" pitchFamily="18" charset="0"/>
              </a:rPr>
              <a:t>            ACKNOWLEDGEMENTS</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18565" y="1573306"/>
            <a:ext cx="11066929" cy="4783044"/>
          </a:xfrm>
        </p:spPr>
        <p:txBody>
          <a:bodyPr>
            <a:noAutofit/>
          </a:bodyPr>
          <a:lstStyle/>
          <a:p>
            <a:r>
              <a:rPr lang="en-US" sz="2000" dirty="0">
                <a:latin typeface="Times New Roman" panose="02020603050405020304" pitchFamily="18" charset="0"/>
                <a:cs typeface="Times New Roman" panose="02020603050405020304" pitchFamily="18" charset="0"/>
              </a:rPr>
              <a:t>We would like to express our sincere gratitude to the faculty and staff of Narasaraopeta Engineering College for their guidance and encouragement throughout the development of this project. Their insights and expertise have been invaluable.</a:t>
            </a:r>
          </a:p>
          <a:p>
            <a:r>
              <a:rPr lang="en-US" sz="2000" dirty="0">
                <a:latin typeface="Times New Roman" panose="02020603050405020304" pitchFamily="18" charset="0"/>
                <a:cs typeface="Times New Roman" panose="02020603050405020304" pitchFamily="18" charset="0"/>
              </a:rPr>
              <a:t>We also extend our thanks to the administration for providing the necessary resources and a platform to showcase our work. This opportunity has been instrumental in enhancing our learning and growth.</a:t>
            </a:r>
          </a:p>
          <a:p>
            <a:r>
              <a:rPr lang="en-US" sz="2000" dirty="0">
                <a:latin typeface="Times New Roman" panose="02020603050405020304" pitchFamily="18" charset="0"/>
                <a:cs typeface="Times New Roman" panose="02020603050405020304" pitchFamily="18" charset="0"/>
              </a:rPr>
              <a:t>For any questions or further discussions, feel free to reach out:-</a:t>
            </a:r>
          </a:p>
          <a:p>
            <a:pPr marL="0" indent="0">
              <a:buNone/>
            </a:pPr>
            <a:r>
              <a:rPr lang="en-US" sz="2000" dirty="0">
                <a:latin typeface="Times New Roman" panose="02020603050405020304" pitchFamily="18" charset="0"/>
                <a:cs typeface="Times New Roman" panose="02020603050405020304" pitchFamily="18" charset="0"/>
              </a:rPr>
              <a:t>Team No:AB6</a:t>
            </a:r>
          </a:p>
          <a:p>
            <a:pPr marL="0" indent="0">
              <a:buNone/>
            </a:pPr>
            <a:r>
              <a:rPr lang="en-US" sz="2000" dirty="0">
                <a:latin typeface="Times New Roman" panose="02020603050405020304" pitchFamily="18" charset="0"/>
                <a:cs typeface="Times New Roman" panose="02020603050405020304" pitchFamily="18" charset="0"/>
              </a:rPr>
              <a:t>Guide: </a:t>
            </a:r>
            <a:r>
              <a:rPr lang="en-US" sz="2000" dirty="0" err="1">
                <a:latin typeface="Times New Roman" panose="02020603050405020304" pitchFamily="18" charset="0"/>
                <a:cs typeface="Times New Roman" panose="02020603050405020304" pitchFamily="18" charset="0"/>
              </a:rPr>
              <a:t>Dr.S.N.Tirumala</a:t>
            </a:r>
            <a:r>
              <a:rPr lang="en-US" sz="2000" dirty="0">
                <a:latin typeface="Times New Roman" panose="02020603050405020304" pitchFamily="18" charset="0"/>
                <a:cs typeface="Times New Roman" panose="02020603050405020304" pitchFamily="18" charset="0"/>
              </a:rPr>
              <a:t> Rao</a:t>
            </a:r>
          </a:p>
          <a:p>
            <a:pPr marL="0" indent="0">
              <a:buNone/>
            </a:pPr>
            <a:r>
              <a:rPr lang="en-US" sz="2000" dirty="0">
                <a:latin typeface="Times New Roman" panose="02020603050405020304" pitchFamily="18" charset="0"/>
                <a:cs typeface="Times New Roman" panose="02020603050405020304" pitchFamily="18" charset="0"/>
              </a:rPr>
              <a:t>Roll No’s: 22471A0533</a:t>
            </a:r>
          </a:p>
          <a:p>
            <a:pPr marL="0" indent="0">
              <a:buNone/>
            </a:pPr>
            <a:r>
              <a:rPr lang="en-US" sz="2000" dirty="0">
                <a:latin typeface="Times New Roman" panose="02020603050405020304" pitchFamily="18" charset="0"/>
                <a:cs typeface="Times New Roman" panose="02020603050405020304" pitchFamily="18" charset="0"/>
              </a:rPr>
              <a:t>                  22471A0557</a:t>
            </a:r>
          </a:p>
          <a:p>
            <a:pPr marL="0" indent="0">
              <a:buNone/>
            </a:pPr>
            <a:r>
              <a:rPr lang="en-US" sz="2000" dirty="0">
                <a:latin typeface="Times New Roman" panose="02020603050405020304" pitchFamily="18" charset="0"/>
                <a:cs typeface="Times New Roman" panose="02020603050405020304" pitchFamily="18" charset="0"/>
              </a:rPr>
              <a:t>                  22471A0561</a:t>
            </a:r>
          </a:p>
          <a:p>
            <a:pPr marL="0" indent="0">
              <a:buNone/>
            </a:pPr>
            <a:r>
              <a:rPr lang="en-US" sz="2000" dirty="0">
                <a:latin typeface="Times New Roman" panose="02020603050405020304" pitchFamily="18" charset="0"/>
                <a:cs typeface="Times New Roman" panose="02020603050405020304" pitchFamily="18" charset="0"/>
              </a:rPr>
              <a:t>                  22471A0547</a:t>
            </a:r>
          </a:p>
          <a:p>
            <a:pPr marL="0" indent="0">
              <a:buNone/>
            </a:pPr>
            <a:r>
              <a:rPr lang="en-US" sz="2000" dirty="0">
                <a:latin typeface="Times New Roman" panose="02020603050405020304" pitchFamily="18" charset="0"/>
                <a:cs typeface="Times New Roman" panose="02020603050405020304" pitchFamily="18" charset="0"/>
              </a:rPr>
              <a:t>                    </a:t>
            </a:r>
          </a:p>
          <a:p>
            <a:pPr marL="0" indent="0">
              <a:buNone/>
            </a:pPr>
            <a:r>
              <a:rPr lang="en-US" sz="2000" dirty="0">
                <a:latin typeface="Times New Roman" panose="02020603050405020304" pitchFamily="18" charset="0"/>
                <a:cs typeface="Times New Roman" panose="02020603050405020304" pitchFamily="18" charset="0"/>
              </a:rPr>
              <a:t>                                                                         Thank You</a:t>
            </a:r>
          </a:p>
          <a:p>
            <a:pPr marL="0" indent="0">
              <a:buNone/>
            </a:pPr>
            <a:r>
              <a:rPr lang="en-US" sz="2300"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29</a:t>
            </a:fld>
            <a:endParaRPr lang="en-IN"/>
          </a:p>
        </p:txBody>
      </p:sp>
    </p:spTree>
    <p:extLst>
      <p:ext uri="{BB962C8B-B14F-4D97-AF65-F5344CB8AC3E}">
        <p14:creationId xmlns:p14="http://schemas.microsoft.com/office/powerpoint/2010/main" val="3460599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a:latin typeface="Times New Roman" panose="02020603050405020304" pitchFamily="18" charset="0"/>
                <a:cs typeface="Times New Roman" panose="02020603050405020304" pitchFamily="18" charset="0"/>
              </a:rPr>
              <a:t>ABSTRACT</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3</a:t>
            </a:fld>
            <a:endParaRPr lang="en-US">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FF6D0F4-0F98-9A28-3386-CCCD30F7AD43}"/>
              </a:ext>
            </a:extLst>
          </p:cNvPr>
          <p:cNvSpPr txBox="1"/>
          <p:nvPr/>
        </p:nvSpPr>
        <p:spPr>
          <a:xfrm>
            <a:off x="1180618" y="2028616"/>
            <a:ext cx="10331322" cy="2800767"/>
          </a:xfrm>
          <a:prstGeom prst="rect">
            <a:avLst/>
          </a:prstGeom>
          <a:noFill/>
        </p:spPr>
        <p:txBody>
          <a:bodyPr wrap="square">
            <a:spAutoFit/>
          </a:bodyPr>
          <a:lstStyle/>
          <a:p>
            <a:r>
              <a:rPr lang="en-US" sz="2200" dirty="0">
                <a:latin typeface="Times New Roman" panose="02020603050405020304" pitchFamily="18" charset="0"/>
                <a:cs typeface="Times New Roman" panose="02020603050405020304" pitchFamily="18" charset="0"/>
              </a:rPr>
              <a:t>The project uses PlantVillage Dataset with 10 classes and 200 images each for balanced training. Image preprocessing includes resizing and CLAHE to enhance image quality and highlight disease features. PCFAN extracts key features, while EfficientNet-B0 classifies leaf diseases using transfer learning.</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The model achieved 97.9% test accuracy and 96.2% validation accuracy, with precision, recall, and F1-scores above 95%. Red Fox Optimization accurately segments diseased regions, achieving 94% segmentation accuracy for reliable early detection.</a:t>
            </a:r>
          </a:p>
        </p:txBody>
      </p:sp>
    </p:spTree>
    <p:extLst>
      <p:ext uri="{BB962C8B-B14F-4D97-AF65-F5344CB8AC3E}">
        <p14:creationId xmlns:p14="http://schemas.microsoft.com/office/powerpoint/2010/main" val="13691089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47700"/>
            <a:ext cx="10515600" cy="635000"/>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System Requirements</a:t>
            </a:r>
            <a:endParaRPr lang="en-IN"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282700"/>
            <a:ext cx="10871200" cy="4894263"/>
          </a:xfrm>
        </p:spPr>
        <p:txBody>
          <a:bodyPr>
            <a:normAutofit fontScale="92500" lnSpcReduction="10000"/>
          </a:bodyPr>
          <a:lstStyle/>
          <a:p>
            <a:pPr>
              <a:buNone/>
              <a:tabLst>
                <a:tab pos="3860800" algn="l"/>
                <a:tab pos="5473700" algn="l"/>
              </a:tabLst>
            </a:pPr>
            <a:r>
              <a:rPr lang="en-US" sz="2600" b="1" dirty="0">
                <a:latin typeface="Times New Roman" panose="02020603050405020304" pitchFamily="18" charset="0"/>
                <a:cs typeface="Times New Roman" panose="02020603050405020304" pitchFamily="18" charset="0"/>
              </a:rPr>
              <a:t>Hardware Requirements</a:t>
            </a:r>
            <a:endParaRPr lang="en-IN" sz="2600" dirty="0">
              <a:latin typeface="Times New Roman" panose="02020603050405020304" pitchFamily="18" charset="0"/>
              <a:cs typeface="Times New Roman" panose="02020603050405020304" pitchFamily="18" charset="0"/>
            </a:endParaRPr>
          </a:p>
          <a:p>
            <a:pPr lvl="0" defTabSz="1041400">
              <a:tabLst>
                <a:tab pos="3860800" algn="l"/>
                <a:tab pos="5473700" algn="l"/>
              </a:tabLst>
            </a:pPr>
            <a:r>
              <a:rPr lang="en-US" sz="2600" dirty="0">
                <a:latin typeface="Times New Roman" panose="02020603050405020304" pitchFamily="18" charset="0"/>
                <a:cs typeface="Times New Roman" panose="02020603050405020304" pitchFamily="18" charset="0"/>
              </a:rPr>
              <a:t>Processor	:	intel Core i5</a:t>
            </a:r>
            <a:endParaRPr lang="en-IN" sz="2600" dirty="0">
              <a:latin typeface="Times New Roman" panose="02020603050405020304" pitchFamily="18" charset="0"/>
              <a:cs typeface="Times New Roman" panose="02020603050405020304" pitchFamily="18" charset="0"/>
            </a:endParaRPr>
          </a:p>
          <a:p>
            <a:pPr lvl="0" defTabSz="1790700">
              <a:tabLst>
                <a:tab pos="3860800" algn="l"/>
                <a:tab pos="5473700" algn="l"/>
              </a:tabLst>
            </a:pPr>
            <a:r>
              <a:rPr lang="en-US" sz="2600" dirty="0">
                <a:latin typeface="Times New Roman" panose="02020603050405020304" pitchFamily="18" charset="0"/>
                <a:cs typeface="Times New Roman" panose="02020603050405020304" pitchFamily="18" charset="0"/>
              </a:rPr>
              <a:t>Cache memory	:	4MB(Megabyte)</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RAM	</a:t>
            </a:r>
            <a:r>
              <a:rPr lang="en-IN"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12.7GB (gigabyte)</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Hard Disk</a:t>
            </a:r>
            <a:r>
              <a:rPr lang="en-IN"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166.8GB</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IN" sz="2600" dirty="0">
                <a:latin typeface="Times New Roman" panose="02020603050405020304" pitchFamily="18" charset="0"/>
                <a:cs typeface="Times New Roman" panose="02020603050405020304" pitchFamily="18" charset="0"/>
              </a:rPr>
              <a:t>Compute Engine      	:	 T4 GPU</a:t>
            </a:r>
          </a:p>
          <a:p>
            <a:pPr lvl="0">
              <a:buNone/>
              <a:tabLst>
                <a:tab pos="3860800" algn="l"/>
                <a:tab pos="5473700" algn="l"/>
              </a:tabLst>
            </a:pPr>
            <a:r>
              <a:rPr lang="en-US" sz="2600" b="1" dirty="0">
                <a:latin typeface="Times New Roman" panose="02020603050405020304" pitchFamily="18" charset="0"/>
                <a:cs typeface="Times New Roman" panose="02020603050405020304" pitchFamily="18" charset="0"/>
              </a:rPr>
              <a:t>Software Requirements</a:t>
            </a:r>
            <a:endParaRPr lang="en-IN" sz="2600" dirty="0">
              <a:latin typeface="Times New Roman" panose="02020603050405020304" pitchFamily="18" charset="0"/>
              <a:cs typeface="Times New Roman" panose="02020603050405020304" pitchFamily="18" charset="0"/>
            </a:endParaRP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Operating System</a:t>
            </a:r>
            <a:r>
              <a:rPr lang="en-IN"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Windows 10, 64-bit Operating System</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Coding Language</a:t>
            </a:r>
            <a:r>
              <a:rPr lang="en-IN"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Python</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Python distribution</a:t>
            </a:r>
            <a:r>
              <a:rPr lang="en-IN" sz="2600"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Google Colab , Flask</a:t>
            </a:r>
            <a:r>
              <a:rPr lang="en-IN" sz="26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600" dirty="0">
                <a:latin typeface="Times New Roman" panose="02020603050405020304" pitchFamily="18" charset="0"/>
                <a:cs typeface="Times New Roman" panose="02020603050405020304" pitchFamily="18" charset="0"/>
              </a:rPr>
              <a:t>Browser	: 	Any Latest Browser like Chrome</a:t>
            </a:r>
            <a:r>
              <a:rPr lang="en-IN" sz="2600" dirty="0">
                <a:latin typeface="Times New Roman" panose="02020603050405020304" pitchFamily="18" charset="0"/>
                <a:cs typeface="Times New Roman" panose="02020603050405020304" pitchFamily="18" charset="0"/>
              </a:rPr>
              <a:t> </a:t>
            </a:r>
          </a:p>
          <a:p>
            <a:endParaRPr lang="en-IN" dirty="0"/>
          </a:p>
        </p:txBody>
      </p:sp>
      <p:sp>
        <p:nvSpPr>
          <p:cNvPr id="4" name="Date Placeholder 3"/>
          <p:cNvSpPr>
            <a:spLocks noGrp="1"/>
          </p:cNvSpPr>
          <p:nvPr>
            <p:ph type="dt" sz="half" idx="10"/>
          </p:nvPr>
        </p:nvSpPr>
        <p:spPr/>
        <p:txBody>
          <a:bodyPr/>
          <a:lstStyle/>
          <a:p>
            <a:r>
              <a:rPr lang="en-US"/>
              <a:t>10-11-2025</a:t>
            </a:r>
            <a:endParaRPr lang="en-IN" dirty="0"/>
          </a:p>
        </p:txBody>
      </p:sp>
      <p:sp>
        <p:nvSpPr>
          <p:cNvPr id="5" name="Footer Placeholder 4"/>
          <p:cNvSpPr>
            <a:spLocks noGrp="1"/>
          </p:cNvSpPr>
          <p:nvPr>
            <p:ph type="ftr" sz="quarter" idx="11"/>
          </p:nvPr>
        </p:nvSpPr>
        <p:spPr/>
        <p:txBody>
          <a:bodyPr/>
          <a:lstStyle/>
          <a:p>
            <a:r>
              <a:rPr lang="en-US"/>
              <a:t>Review No. 01         Batch No.  AB6         Department of CSE</a:t>
            </a:r>
            <a:endParaRPr lang="en-IN" dirty="0"/>
          </a:p>
        </p:txBody>
      </p:sp>
      <p:sp>
        <p:nvSpPr>
          <p:cNvPr id="6" name="Slide Number Placeholder 5"/>
          <p:cNvSpPr>
            <a:spLocks noGrp="1"/>
          </p:cNvSpPr>
          <p:nvPr>
            <p:ph type="sldNum" sz="quarter" idx="12"/>
          </p:nvPr>
        </p:nvSpPr>
        <p:spPr/>
        <p:txBody>
          <a:bodyPr/>
          <a:lstStyle/>
          <a:p>
            <a:fld id="{65DCBD69-296B-4D7C-AF62-9B588FC78772}" type="slidenum">
              <a:rPr lang="en-IN" smtClean="0"/>
              <a:t>30</a:t>
            </a:fld>
            <a:endParaRPr lang="en-IN"/>
          </a:p>
        </p:txBody>
      </p:sp>
    </p:spTree>
    <p:extLst>
      <p:ext uri="{BB962C8B-B14F-4D97-AF65-F5344CB8AC3E}">
        <p14:creationId xmlns:p14="http://schemas.microsoft.com/office/powerpoint/2010/main" val="30984970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31</a:t>
            </a:fld>
            <a:endParaRPr lang="en-US">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E40E4EB-4ECD-17B6-333E-19F5E4D33A37}"/>
              </a:ext>
            </a:extLst>
          </p:cNvPr>
          <p:cNvPicPr>
            <a:picLocks noChangeAspect="1"/>
          </p:cNvPicPr>
          <p:nvPr/>
        </p:nvPicPr>
        <p:blipFill>
          <a:blip r:embed="rId2"/>
          <a:stretch>
            <a:fillRect/>
          </a:stretch>
        </p:blipFill>
        <p:spPr>
          <a:xfrm>
            <a:off x="2980890" y="1447523"/>
            <a:ext cx="6230219" cy="3962953"/>
          </a:xfrm>
          <a:prstGeom prst="rect">
            <a:avLst/>
          </a:prstGeom>
        </p:spPr>
      </p:pic>
    </p:spTree>
    <p:extLst>
      <p:ext uri="{BB962C8B-B14F-4D97-AF65-F5344CB8AC3E}">
        <p14:creationId xmlns:p14="http://schemas.microsoft.com/office/powerpoint/2010/main" val="1004913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INTRODUCTION</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4</a:t>
            </a:fld>
            <a:endParaRPr lang="en-US">
              <a:latin typeface="Times New Roman" panose="02020603050405020304" pitchFamily="18" charset="0"/>
              <a:cs typeface="Times New Roman" panose="02020603050405020304" pitchFamily="18" charset="0"/>
            </a:endParaRPr>
          </a:p>
        </p:txBody>
      </p:sp>
      <p:sp>
        <p:nvSpPr>
          <p:cNvPr id="10" name="Rectangle 4">
            <a:extLst>
              <a:ext uri="{FF2B5EF4-FFF2-40B4-BE49-F238E27FC236}">
                <a16:creationId xmlns:a16="http://schemas.microsoft.com/office/drawing/2014/main" id="{53DEA328-2237-9916-3F28-C287315A93F6}"/>
              </a:ext>
            </a:extLst>
          </p:cNvPr>
          <p:cNvSpPr>
            <a:spLocks noGrp="1" noChangeArrowheads="1"/>
          </p:cNvSpPr>
          <p:nvPr>
            <p:ph idx="1"/>
          </p:nvPr>
        </p:nvSpPr>
        <p:spPr bwMode="auto">
          <a:xfrm>
            <a:off x="548005" y="1493134"/>
            <a:ext cx="11095990" cy="46020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eaLnBrk="0" fontAlgn="base" hangingPunct="0">
              <a:lnSpc>
                <a:spcPct val="150000"/>
              </a:lnSpc>
              <a:spcBef>
                <a:spcPct val="0"/>
              </a:spcBef>
              <a:spcAft>
                <a:spcPct val="0"/>
              </a:spcAft>
              <a:buNone/>
            </a:pPr>
            <a:r>
              <a:rPr lang="en-US" sz="2200" dirty="0">
                <a:latin typeface="Times New Roman" panose="02020603050405020304" pitchFamily="18" charset="0"/>
                <a:cs typeface="Times New Roman" panose="02020603050405020304" pitchFamily="18" charset="0"/>
              </a:rPr>
              <a:t>	Agriculture is the backbone of the Indian economy, yet plant diseases continue to cause major crop losses for farmers. Early and accurate detection of leaf diseases is essential to prevent yield reduction and ensure sustainable farming. This project introduces a deep learning–based multistage framework for smart agriculture that automatically detects and classifies plant leaf diseases from images. Using the PlantVillage dataset, images are preprocessed through resizing and enhancement, then analyzed using EfficientNet-B0 for classification and Red Fox Optimization for segmentation of diseased areas. The system provides a reliable, fast, and efficient solution that helps farmers identify crop diseases at an early stage, promoting better management and healthier yields.</a:t>
            </a:r>
            <a:endParaRPr kumimoji="0" lang="en-US" altLang="en-US" sz="2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5754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665174"/>
            <a:ext cx="10173182" cy="562154"/>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LITERATURE SURVEY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endParaRPr lang="en-IN">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a:xfrm>
            <a:off x="838200" y="6356350"/>
            <a:ext cx="2743200" cy="365125"/>
          </a:xfrm>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5</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1066800" y="2005012"/>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D5492C34-DF62-E3B9-3F6C-997B49ACCC8A}"/>
              </a:ext>
            </a:extLst>
          </p:cNvPr>
          <p:cNvGraphicFramePr>
            <a:graphicFrameLocks noGrp="1"/>
          </p:cNvGraphicFramePr>
          <p:nvPr>
            <p:extLst>
              <p:ext uri="{D42A27DB-BD31-4B8C-83A1-F6EECF244321}">
                <p14:modId xmlns:p14="http://schemas.microsoft.com/office/powerpoint/2010/main" val="2094754742"/>
              </p:ext>
            </p:extLst>
          </p:nvPr>
        </p:nvGraphicFramePr>
        <p:xfrm>
          <a:off x="762000" y="1646238"/>
          <a:ext cx="10667999" cy="3830738"/>
        </p:xfrm>
        <a:graphic>
          <a:graphicData uri="http://schemas.openxmlformats.org/drawingml/2006/table">
            <a:tbl>
              <a:tblPr firstRow="1" bandRow="1">
                <a:tableStyleId>{17292A2E-F333-43FB-9621-5CBBE7FDCDCB}</a:tableStyleId>
              </a:tblPr>
              <a:tblGrid>
                <a:gridCol w="599515">
                  <a:extLst>
                    <a:ext uri="{9D8B030D-6E8A-4147-A177-3AD203B41FA5}">
                      <a16:colId xmlns:a16="http://schemas.microsoft.com/office/drawing/2014/main" val="166576671"/>
                    </a:ext>
                  </a:extLst>
                </a:gridCol>
                <a:gridCol w="1916206">
                  <a:extLst>
                    <a:ext uri="{9D8B030D-6E8A-4147-A177-3AD203B41FA5}">
                      <a16:colId xmlns:a16="http://schemas.microsoft.com/office/drawing/2014/main" val="946789180"/>
                    </a:ext>
                  </a:extLst>
                </a:gridCol>
                <a:gridCol w="1596838">
                  <a:extLst>
                    <a:ext uri="{9D8B030D-6E8A-4147-A177-3AD203B41FA5}">
                      <a16:colId xmlns:a16="http://schemas.microsoft.com/office/drawing/2014/main" val="3483638722"/>
                    </a:ext>
                  </a:extLst>
                </a:gridCol>
                <a:gridCol w="1647266">
                  <a:extLst>
                    <a:ext uri="{9D8B030D-6E8A-4147-A177-3AD203B41FA5}">
                      <a16:colId xmlns:a16="http://schemas.microsoft.com/office/drawing/2014/main" val="1190061112"/>
                    </a:ext>
                  </a:extLst>
                </a:gridCol>
                <a:gridCol w="1928781">
                  <a:extLst>
                    <a:ext uri="{9D8B030D-6E8A-4147-A177-3AD203B41FA5}">
                      <a16:colId xmlns:a16="http://schemas.microsoft.com/office/drawing/2014/main" val="3469305604"/>
                    </a:ext>
                  </a:extLst>
                </a:gridCol>
                <a:gridCol w="1483516">
                  <a:extLst>
                    <a:ext uri="{9D8B030D-6E8A-4147-A177-3AD203B41FA5}">
                      <a16:colId xmlns:a16="http://schemas.microsoft.com/office/drawing/2014/main" val="3853106642"/>
                    </a:ext>
                  </a:extLst>
                </a:gridCol>
                <a:gridCol w="1495877">
                  <a:extLst>
                    <a:ext uri="{9D8B030D-6E8A-4147-A177-3AD203B41FA5}">
                      <a16:colId xmlns:a16="http://schemas.microsoft.com/office/drawing/2014/main" val="1601472594"/>
                    </a:ext>
                  </a:extLst>
                </a:gridCol>
              </a:tblGrid>
              <a:tr h="511054">
                <a:tc>
                  <a:txBody>
                    <a:bodyPr/>
                    <a:lstStyle/>
                    <a:p>
                      <a:pPr algn="ctr"/>
                      <a:r>
                        <a:rPr lang="en-US" sz="1600">
                          <a:solidFill>
                            <a:schemeClr val="tx1"/>
                          </a:solidFill>
                        </a:rPr>
                        <a:t>No</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Title</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Journal</a:t>
                      </a:r>
                      <a:r>
                        <a:rPr lang="en-US" sz="1600" baseline="0">
                          <a:solidFill>
                            <a:schemeClr val="tx1"/>
                          </a:solidFill>
                        </a:rPr>
                        <a:t> Name &amp; Year</a:t>
                      </a:r>
                      <a:endParaRPr lang="en-US" sz="160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Gaps</a:t>
                      </a:r>
                      <a:endParaRPr lang="en-US" sz="16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1775240">
                <a:tc>
                  <a:txBody>
                    <a:bodyPr/>
                    <a:lstStyle/>
                    <a:p>
                      <a:pPr algn="ctr"/>
                      <a:r>
                        <a:rPr lang="en-US" sz="1400">
                          <a:latin typeface="Times New Roman" panose="02020603050405020304" pitchFamily="18" charset="0"/>
                          <a:cs typeface="Times New Roman" panose="02020603050405020304" pitchFamily="18" charset="0"/>
                        </a:rPr>
                        <a:t>1</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Deep Learning for Accurate Plant Disease Classification Using ResNet50</a:t>
                      </a:r>
                      <a:endParaRPr lang="en-US" sz="14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M. Kumar, A. Arora, A. Deb, and A. L. Yadav</a:t>
                      </a:r>
                      <a:endParaRPr lang="en-US"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da-DK" sz="1400" dirty="0"/>
                        <a:t>ICCICA,2024</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ResNet-50 CNN architecture, transfer learning, fine-tuning pretrained weights, multi-layer feature extraction, </a:t>
                      </a:r>
                      <a:r>
                        <a:rPr lang="en-US" sz="1400" dirty="0" err="1"/>
                        <a:t>softmax</a:t>
                      </a:r>
                      <a:r>
                        <a:rPr lang="en-US" sz="1400" dirty="0"/>
                        <a:t> classification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Achieved high accuracy for tomato leaf disease detection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ctr">
                        <a:buFont typeface="Arial" panose="020B0604020202020204" pitchFamily="34" charset="0"/>
                        <a:buNone/>
                      </a:pPr>
                      <a:r>
                        <a:rPr lang="en-US" sz="1400" dirty="0"/>
                        <a:t>Limited field-data performance</a:t>
                      </a:r>
                      <a:endParaRPr lang="en-US" sz="1400" b="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r h="1476378">
                <a:tc>
                  <a:txBody>
                    <a:bodyPr/>
                    <a:lstStyle/>
                    <a:p>
                      <a:pPr algn="ctr"/>
                      <a:r>
                        <a:rPr lang="en-US" sz="1400">
                          <a:latin typeface="Times New Roman" panose="02020603050405020304" pitchFamily="18" charset="0"/>
                          <a:cs typeface="Times New Roman" panose="02020603050405020304"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Real-time Plant Disease Detection Using Deep Learning</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D. S. Joseph, P. M. Pawar, and K. </a:t>
                      </a:r>
                      <a:r>
                        <a:rPr lang="en-US" sz="1400" dirty="0" err="1"/>
                        <a:t>Chakradeo</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Times New Roman" panose="02020603050405020304" pitchFamily="18" charset="0"/>
                          <a:cs typeface="Times New Roman" panose="02020603050405020304" pitchFamily="18" charset="0"/>
                        </a:rPr>
                        <a:t>IEEE Access,2024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Deep CNN model, feature extraction layers, activation + pooling layers, real-time inference pipeline for disease detection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Real-time crop disease detection pipeline</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ctr">
                        <a:buFont typeface="Arial" panose="020B0604020202020204" pitchFamily="34" charset="0"/>
                        <a:buNone/>
                      </a:pPr>
                      <a:r>
                        <a:rPr lang="en-US" sz="1400" dirty="0"/>
                        <a:t>Needs faster inference on mobile devices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8357853"/>
                  </a:ext>
                </a:extLst>
              </a:tr>
            </a:tbl>
          </a:graphicData>
        </a:graphic>
      </p:graphicFrame>
    </p:spTree>
    <p:extLst>
      <p:ext uri="{BB962C8B-B14F-4D97-AF65-F5344CB8AC3E}">
        <p14:creationId xmlns:p14="http://schemas.microsoft.com/office/powerpoint/2010/main" val="671723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077981" y="747551"/>
            <a:ext cx="10173182" cy="562154"/>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LITERATURE SURVEY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endParaRPr lang="en-IN">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6</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D5492C34-DF62-E3B9-3F6C-997B49ACCC8A}"/>
              </a:ext>
            </a:extLst>
          </p:cNvPr>
          <p:cNvGraphicFramePr>
            <a:graphicFrameLocks noGrp="1"/>
          </p:cNvGraphicFramePr>
          <p:nvPr>
            <p:extLst>
              <p:ext uri="{D42A27DB-BD31-4B8C-83A1-F6EECF244321}">
                <p14:modId xmlns:p14="http://schemas.microsoft.com/office/powerpoint/2010/main" val="1652613179"/>
              </p:ext>
            </p:extLst>
          </p:nvPr>
        </p:nvGraphicFramePr>
        <p:xfrm>
          <a:off x="685791" y="1547654"/>
          <a:ext cx="10957561" cy="4907280"/>
        </p:xfrm>
        <a:graphic>
          <a:graphicData uri="http://schemas.openxmlformats.org/drawingml/2006/table">
            <a:tbl>
              <a:tblPr firstRow="1" bandRow="1">
                <a:tableStyleId>{17292A2E-F333-43FB-9621-5CBBE7FDCDCB}</a:tableStyleId>
              </a:tblPr>
              <a:tblGrid>
                <a:gridCol w="468860">
                  <a:extLst>
                    <a:ext uri="{9D8B030D-6E8A-4147-A177-3AD203B41FA5}">
                      <a16:colId xmlns:a16="http://schemas.microsoft.com/office/drawing/2014/main" val="166576671"/>
                    </a:ext>
                  </a:extLst>
                </a:gridCol>
                <a:gridCol w="2082800">
                  <a:extLst>
                    <a:ext uri="{9D8B030D-6E8A-4147-A177-3AD203B41FA5}">
                      <a16:colId xmlns:a16="http://schemas.microsoft.com/office/drawing/2014/main" val="946789180"/>
                    </a:ext>
                  </a:extLst>
                </a:gridCol>
                <a:gridCol w="1619650">
                  <a:extLst>
                    <a:ext uri="{9D8B030D-6E8A-4147-A177-3AD203B41FA5}">
                      <a16:colId xmlns:a16="http://schemas.microsoft.com/office/drawing/2014/main" val="3483638722"/>
                    </a:ext>
                  </a:extLst>
                </a:gridCol>
                <a:gridCol w="1670799">
                  <a:extLst>
                    <a:ext uri="{9D8B030D-6E8A-4147-A177-3AD203B41FA5}">
                      <a16:colId xmlns:a16="http://schemas.microsoft.com/office/drawing/2014/main" val="1190061112"/>
                    </a:ext>
                  </a:extLst>
                </a:gridCol>
                <a:gridCol w="1725322">
                  <a:extLst>
                    <a:ext uri="{9D8B030D-6E8A-4147-A177-3AD203B41FA5}">
                      <a16:colId xmlns:a16="http://schemas.microsoft.com/office/drawing/2014/main" val="3469305604"/>
                    </a:ext>
                  </a:extLst>
                </a:gridCol>
                <a:gridCol w="1693307">
                  <a:extLst>
                    <a:ext uri="{9D8B030D-6E8A-4147-A177-3AD203B41FA5}">
                      <a16:colId xmlns:a16="http://schemas.microsoft.com/office/drawing/2014/main" val="3853106642"/>
                    </a:ext>
                  </a:extLst>
                </a:gridCol>
                <a:gridCol w="1696823">
                  <a:extLst>
                    <a:ext uri="{9D8B030D-6E8A-4147-A177-3AD203B41FA5}">
                      <a16:colId xmlns:a16="http://schemas.microsoft.com/office/drawing/2014/main" val="1601472594"/>
                    </a:ext>
                  </a:extLst>
                </a:gridCol>
              </a:tblGrid>
              <a:tr h="553227">
                <a:tc>
                  <a:txBody>
                    <a:bodyPr/>
                    <a:lstStyle/>
                    <a:p>
                      <a:pPr algn="ctr"/>
                      <a:r>
                        <a:rPr lang="en-US" sz="1600" dirty="0">
                          <a:solidFill>
                            <a:schemeClr val="tx1"/>
                          </a:solidFill>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Journal Name &amp; 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rPr>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1514095">
                <a:tc>
                  <a:txBody>
                    <a:bodyPr/>
                    <a:lstStyle/>
                    <a:p>
                      <a:pPr algn="ctr"/>
                      <a:r>
                        <a:rPr lang="en-US" sz="1400" dirty="0">
                          <a:latin typeface="Times New Roman" panose="02020603050405020304" pitchFamily="18" charset="0"/>
                          <a:cs typeface="Times New Roman" panose="02020603050405020304" pitchFamily="18"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400" dirty="0" err="1"/>
                        <a:t>EfficientNet</a:t>
                      </a:r>
                      <a:r>
                        <a:rPr lang="en-IN" sz="1400" dirty="0"/>
                        <a:t>-based Vegetable Quality Grading</a:t>
                      </a:r>
                      <a:endParaRPr lang="en-US" sz="1400" b="0" i="0" kern="1200" dirty="0">
                        <a:solidFill>
                          <a:schemeClr val="tx1"/>
                        </a:solidFill>
                        <a:effectLst/>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M. Wen and J. He</a:t>
                      </a:r>
                      <a:endParaRPr lang="en-US"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400" dirty="0"/>
                        <a:t>Frontires,2024</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err="1"/>
                        <a:t>EfficientNet</a:t>
                      </a:r>
                      <a:r>
                        <a:rPr lang="en-US" sz="1400" dirty="0"/>
                        <a:t> architecture, compound scaling technique, optimized depth/width/resolution, light-weight classifier</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Lightweight and fast classification model</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ctr">
                        <a:buFont typeface="Arial" panose="020B0604020202020204" pitchFamily="34" charset="0"/>
                        <a:buNone/>
                      </a:pPr>
                      <a:r>
                        <a:rPr lang="en-US" sz="1400" dirty="0"/>
                        <a:t>Not tested on disease datasets</a:t>
                      </a:r>
                      <a:endParaRPr lang="en-US" sz="1400" b="0" dirty="0">
                        <a:solidFill>
                          <a:schemeClr val="tx1">
                            <a:lumMod val="95000"/>
                            <a:lumOff val="5000"/>
                          </a:schemeClr>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r h="1310275">
                <a:tc>
                  <a:txBody>
                    <a:bodyPr/>
                    <a:lstStyle/>
                    <a:p>
                      <a:pPr algn="ctr"/>
                      <a:r>
                        <a:rPr lang="en-US" sz="1400">
                          <a:latin typeface="Times New Roman" panose="02020603050405020304" pitchFamily="18" charset="0"/>
                          <a:cs typeface="Times New Roman" panose="02020603050405020304" pitchFamily="18"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Plant Leaf Disease Detection Using Deep Learning (Multi-Dataset)</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t>J. Shettigere Krishna et al</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t>Sensors / 2025</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Custom CNN architecture, multi-dataset training, dropout layers to avoid overfitting, </a:t>
                      </a:r>
                      <a:r>
                        <a:rPr lang="en-US" sz="1400" dirty="0" err="1"/>
                        <a:t>softmax</a:t>
                      </a:r>
                      <a:r>
                        <a:rPr lang="en-US" sz="1400" dirty="0"/>
                        <a:t> classifier</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400" dirty="0"/>
                        <a:t>Works across multiple datasets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ctr">
                        <a:buFont typeface="Arial" panose="020B0604020202020204" pitchFamily="34" charset="0"/>
                        <a:buNone/>
                      </a:pPr>
                      <a:r>
                        <a:rPr lang="en-US" sz="1400" dirty="0"/>
                        <a:t>Needs segmentation for better localization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8357853"/>
                  </a:ext>
                </a:extLst>
              </a:tr>
              <a:tr h="1310275">
                <a:tc>
                  <a:txBody>
                    <a:bodyPr/>
                    <a:lstStyle/>
                    <a:p>
                      <a:pPr algn="ctr"/>
                      <a:r>
                        <a:rPr lang="en-US" sz="1400">
                          <a:latin typeface="Times New Roman" panose="02020603050405020304" pitchFamily="18" charset="0"/>
                          <a:cs typeface="Times New Roman" panose="02020603050405020304" pitchFamily="18"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Deep Semantic Network for Soybean Rust Segmentation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400" dirty="0"/>
                        <a:t>S. Woo, Z. Xi, F. Liu, W. Hu, H. Feng, and Q. Zhang</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fr-FR" sz="1400" i="1" dirty="0"/>
                        <a:t>Frontiers,2024</a:t>
                      </a:r>
                      <a:endParaRPr lang="en-US"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Deep semantic segmentation network, pixel-wise disease area mapping, multi-class segmentation layers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Accurate segmentation of infected soybean leaf regions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ctr">
                        <a:buFont typeface="Arial" panose="020B0604020202020204" pitchFamily="34" charset="0"/>
                        <a:buNone/>
                      </a:pPr>
                      <a:r>
                        <a:rPr lang="en-IN" sz="1400" dirty="0"/>
                        <a:t>Limited crop types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43099921"/>
                  </a:ext>
                </a:extLst>
              </a:tr>
            </a:tbl>
          </a:graphicData>
        </a:graphic>
      </p:graphicFrame>
    </p:spTree>
    <p:extLst>
      <p:ext uri="{BB962C8B-B14F-4D97-AF65-F5344CB8AC3E}">
        <p14:creationId xmlns:p14="http://schemas.microsoft.com/office/powerpoint/2010/main" val="938408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571018" y="381884"/>
            <a:ext cx="10173182" cy="1128009"/>
          </a:xfrm>
        </p:spPr>
        <p:txBody>
          <a:bodyPr>
            <a:normAutofit/>
          </a:bodyPr>
          <a:lstStyle/>
          <a:p>
            <a:pPr algn="ctr"/>
            <a:r>
              <a:rPr lang="en-US" b="1" dirty="0">
                <a:latin typeface="Times New Roman" panose="02020603050405020304" pitchFamily="18" charset="0"/>
                <a:cs typeface="Times New Roman" panose="02020603050405020304" pitchFamily="18" charset="0"/>
              </a:rPr>
              <a:t>RESEARCH GAPS</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7</a:t>
            </a:fld>
            <a:endParaRPr lang="en-US">
              <a:latin typeface="Times New Roman" panose="02020603050405020304" pitchFamily="18" charset="0"/>
              <a:cs typeface="Times New Roman" panose="02020603050405020304" pitchFamily="18" charset="0"/>
            </a:endParaRPr>
          </a:p>
        </p:txBody>
      </p:sp>
      <p:sp>
        <p:nvSpPr>
          <p:cNvPr id="4" name="Rectangle 2">
            <a:extLst>
              <a:ext uri="{FF2B5EF4-FFF2-40B4-BE49-F238E27FC236}">
                <a16:creationId xmlns:a16="http://schemas.microsoft.com/office/drawing/2014/main" id="{BE2094F6-6B6B-D2FF-81FA-54C2FE5D704D}"/>
              </a:ext>
            </a:extLst>
          </p:cNvPr>
          <p:cNvSpPr>
            <a:spLocks noGrp="1" noChangeArrowheads="1"/>
          </p:cNvSpPr>
          <p:nvPr>
            <p:ph idx="1"/>
          </p:nvPr>
        </p:nvSpPr>
        <p:spPr bwMode="auto">
          <a:xfrm>
            <a:off x="571018" y="1444598"/>
            <a:ext cx="10782783" cy="4811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sz="2000" b="1" dirty="0">
                <a:latin typeface="Times New Roman" panose="02020603050405020304" pitchFamily="18" charset="0"/>
                <a:cs typeface="Times New Roman" panose="02020603050405020304" pitchFamily="18" charset="0"/>
              </a:rPr>
              <a:t>Lack of integrated frameworks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Our multistage deep learning model combines preprocessing, classification (EfficientNet-B0), and segmentation (RFO) into a unified system for accurate detection and localization.</a:t>
            </a:r>
          </a:p>
          <a:p>
            <a:pPr>
              <a:lnSpc>
                <a:spcPct val="150000"/>
              </a:lnSpc>
            </a:pPr>
            <a:r>
              <a:rPr lang="en-US" sz="2000" b="1" dirty="0">
                <a:latin typeface="Times New Roman" panose="02020603050405020304" pitchFamily="18" charset="0"/>
                <a:cs typeface="Times New Roman" panose="02020603050405020304" pitchFamily="18" charset="0"/>
              </a:rPr>
              <a:t>High computational cost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Using the lightweight EfficientNet-B0 with optimized preprocessing, our approach ensures high accuracy with low resource usage suitable for real-time use.</a:t>
            </a:r>
          </a:p>
          <a:p>
            <a:pPr>
              <a:lnSpc>
                <a:spcPct val="150000"/>
              </a:lnSpc>
            </a:pPr>
            <a:r>
              <a:rPr lang="en-US" sz="2000" b="1" dirty="0">
                <a:latin typeface="Times New Roman" panose="02020603050405020304" pitchFamily="18" charset="0"/>
                <a:cs typeface="Times New Roman" panose="02020603050405020304" pitchFamily="18" charset="0"/>
              </a:rPr>
              <a:t>Limited generalization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Enhanced preprocessing and contrast adjustment improve model robustness under different lighting, backgrounds, and disease conditions.</a:t>
            </a:r>
          </a:p>
          <a:p>
            <a:pPr marL="0" lvl="0" indent="0" eaLnBrk="0" fontAlgn="base" hangingPunct="0">
              <a:lnSpc>
                <a:spcPct val="100000"/>
              </a:lnSpc>
              <a:spcBef>
                <a:spcPct val="0"/>
              </a:spcBef>
              <a:spcAft>
                <a:spcPct val="0"/>
              </a:spcAft>
              <a:buFontTx/>
              <a:buChar char="•"/>
            </a:pPr>
            <a:endParaRPr lang="en-US"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168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a:latin typeface="Times New Roman" panose="02020603050405020304" pitchFamily="18" charset="0"/>
                <a:cs typeface="Times New Roman" panose="02020603050405020304" pitchFamily="18" charset="0"/>
              </a:rPr>
              <a:t>PROBLEM STATEMENT</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576262"/>
            <a:ext cx="10515600" cy="4351338"/>
          </a:xfrm>
        </p:spPr>
        <p:txBody>
          <a:bodyPr>
            <a:normAutofit/>
          </a:bodyPr>
          <a:lstStyle/>
          <a:p>
            <a:pPr marL="0" indent="0" algn="just">
              <a:lnSpc>
                <a:spcPct val="150000"/>
              </a:lnSpc>
              <a:buNone/>
            </a:pPr>
            <a:r>
              <a:rPr lang="en-US" sz="2000" dirty="0"/>
              <a:t>	Accurate detection of plant leaf diseases is challenging due to variations in lighting, background, and overlapping symptoms. This project proposes a deep learning-based multistage system using EfficientNet-B0 and Red Fox Optimization for automated, real-time, and precise leaf disease detection.</a:t>
            </a:r>
          </a:p>
          <a:p>
            <a:pPr marL="0" indent="0">
              <a:lnSpc>
                <a:spcPct val="150000"/>
              </a:lnSpc>
              <a:buNone/>
            </a:pPr>
            <a:r>
              <a:rPr lang="en-US" sz="2000" b="1" dirty="0"/>
              <a:t>Key Challenges:</a:t>
            </a:r>
          </a:p>
          <a:p>
            <a:pPr>
              <a:lnSpc>
                <a:spcPct val="150000"/>
              </a:lnSpc>
            </a:pPr>
            <a:r>
              <a:rPr lang="en-US" sz="2000" dirty="0"/>
              <a:t>Variation In environmental conditions.</a:t>
            </a:r>
          </a:p>
          <a:p>
            <a:pPr>
              <a:lnSpc>
                <a:spcPct val="150000"/>
              </a:lnSpc>
            </a:pPr>
            <a:r>
              <a:rPr lang="en-US" sz="2000" dirty="0"/>
              <a:t>Overlapping Diseases.</a:t>
            </a:r>
          </a:p>
          <a:p>
            <a:pPr>
              <a:lnSpc>
                <a:spcPct val="150000"/>
              </a:lnSpc>
            </a:pPr>
            <a:r>
              <a:rPr lang="en-US" sz="2000" dirty="0"/>
              <a:t>Limited dataset diversity.</a:t>
            </a:r>
          </a:p>
          <a:p>
            <a:pPr marL="0" indent="0">
              <a:buNone/>
            </a:pPr>
            <a:endParaRPr lang="en-US" sz="2000"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8</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9738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OBJECTIVES</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a:latin typeface="Times New Roman" panose="02020603050405020304" pitchFamily="18" charset="0"/>
                <a:cs typeface="Times New Roman" panose="02020603050405020304" pitchFamily="18" charset="0"/>
              </a:rPr>
              <a:t>10-11-2025</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a:latin typeface="Times New Roman" panose="02020603050405020304" pitchFamily="18" charset="0"/>
                <a:cs typeface="Times New Roman" panose="02020603050405020304" pitchFamily="18" charset="0"/>
              </a:rPr>
              <a:t>Review No. 01         Batch No.  AB6         Department of CSE</a:t>
            </a:r>
            <a:endParaRPr lang="en-US"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9</a:t>
            </a:fld>
            <a:endParaRPr lang="en-US">
              <a:latin typeface="Times New Roman" panose="02020603050405020304" pitchFamily="18" charset="0"/>
              <a:cs typeface="Times New Roman" panose="02020603050405020304" pitchFamily="18" charset="0"/>
            </a:endParaRPr>
          </a:p>
        </p:txBody>
      </p:sp>
      <p:sp>
        <p:nvSpPr>
          <p:cNvPr id="9" name="Rectangle 2">
            <a:extLst>
              <a:ext uri="{FF2B5EF4-FFF2-40B4-BE49-F238E27FC236}">
                <a16:creationId xmlns:a16="http://schemas.microsoft.com/office/drawing/2014/main" id="{7F97274D-A7AB-0AF5-845E-E2DFA430DCD6}"/>
              </a:ext>
            </a:extLst>
          </p:cNvPr>
          <p:cNvSpPr>
            <a:spLocks noGrp="1" noChangeArrowheads="1"/>
          </p:cNvSpPr>
          <p:nvPr>
            <p:ph idx="1"/>
          </p:nvPr>
        </p:nvSpPr>
        <p:spPr bwMode="auto">
          <a:xfrm>
            <a:off x="737937" y="1872693"/>
            <a:ext cx="10716126" cy="3730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To develop a deep learning–based multistage framework that integrates preprocessing, classification (EfficientNet-B0), and segmentation (Red Fox Optimization) for accurate detection of plant leaf diseases.</a:t>
            </a:r>
          </a:p>
          <a:p>
            <a:pPr marL="0" lvl="0" indent="0" algn="just"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To enhance classification and segmentation performance through advanced preprocessing techniques like resizing, denoising, and CLAHE, ensuring high accuracy and robustness across multiple disease classes.</a:t>
            </a:r>
          </a:p>
          <a:p>
            <a:pPr marL="0" lvl="0" indent="0" algn="just" eaLnBrk="0" fontAlgn="base" hangingPunct="0">
              <a:lnSpc>
                <a:spcPct val="150000"/>
              </a:lnSpc>
              <a:spcBef>
                <a:spcPct val="0"/>
              </a:spcBef>
              <a:spcAft>
                <a:spcPct val="0"/>
              </a:spcAft>
              <a:buFontTx/>
              <a:buChar char="•"/>
            </a:pPr>
            <a:r>
              <a:rPr lang="en-US" altLang="en-US" sz="2000" dirty="0">
                <a:latin typeface="Times New Roman" panose="02020603050405020304" pitchFamily="18" charset="0"/>
                <a:cs typeface="Times New Roman" panose="02020603050405020304" pitchFamily="18" charset="0"/>
              </a:rPr>
              <a:t>To design a lightweight and real-time model suitable for mobile and edge deployment, enabling practical use in smart and precision farming environments.</a:t>
            </a:r>
          </a:p>
        </p:txBody>
      </p:sp>
    </p:spTree>
    <p:extLst>
      <p:ext uri="{BB962C8B-B14F-4D97-AF65-F5344CB8AC3E}">
        <p14:creationId xmlns:p14="http://schemas.microsoft.com/office/powerpoint/2010/main" val="1121237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3442</TotalTime>
  <Words>2642</Words>
  <Application>Microsoft Office PowerPoint</Application>
  <PresentationFormat>Widescreen</PresentationFormat>
  <Paragraphs>324</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Times New Roman</vt:lpstr>
      <vt:lpstr>Wingdings</vt:lpstr>
      <vt:lpstr>Office Theme</vt:lpstr>
      <vt:lpstr>PowerPoint Presentation</vt:lpstr>
      <vt:lpstr>OUTLINE</vt:lpstr>
      <vt:lpstr>ABSTRACT</vt:lpstr>
      <vt:lpstr>INTRODUCTION</vt:lpstr>
      <vt:lpstr>LITERATURE SURVEY</vt:lpstr>
      <vt:lpstr>LITERATURE SURVEY</vt:lpstr>
      <vt:lpstr>RESEARCH GAPS</vt:lpstr>
      <vt:lpstr>PROBLEM STATEMENT</vt:lpstr>
      <vt:lpstr>OBJECTIVES</vt:lpstr>
      <vt:lpstr>BLOCK DIAGRAM OR FLOW DIAGRAM</vt:lpstr>
      <vt:lpstr>About Dataset</vt:lpstr>
      <vt:lpstr>METHODOLOGY</vt:lpstr>
      <vt:lpstr>PowerPoint Presentation</vt:lpstr>
      <vt:lpstr>METHODOLOGY</vt:lpstr>
      <vt:lpstr>METHODOLOGY</vt:lpstr>
      <vt:lpstr>Implementation</vt:lpstr>
      <vt:lpstr>Challenges  Vs Overcomes</vt:lpstr>
      <vt:lpstr>PowerPoint Presentation</vt:lpstr>
      <vt:lpstr>Implementation of Frontend</vt:lpstr>
      <vt:lpstr>PowerPoint Presentation</vt:lpstr>
      <vt:lpstr>PowerPoint Presentation</vt:lpstr>
      <vt:lpstr>PowerPoint Presentation</vt:lpstr>
      <vt:lpstr>              RESULTS &amp; ANALYSIS</vt:lpstr>
      <vt:lpstr>              RESULTS &amp; ANALYSIS</vt:lpstr>
      <vt:lpstr>RESULTS &amp; ANALYSIS</vt:lpstr>
      <vt:lpstr>CONCLUSION &amp; FUTURE SCOPE</vt:lpstr>
      <vt:lpstr>REFERENCES</vt:lpstr>
      <vt:lpstr>REFERENCES</vt:lpstr>
      <vt:lpstr>            ACKNOWLEDGEMENTS</vt:lpstr>
      <vt:lpstr>System Requirements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INSTRUCTIONS</dc:title>
  <dc:creator>admin</dc:creator>
  <cp:lastModifiedBy>venkata ramesh koyyalamudi</cp:lastModifiedBy>
  <cp:revision>141</cp:revision>
  <dcterms:created xsi:type="dcterms:W3CDTF">2023-12-22T11:34:02Z</dcterms:created>
  <dcterms:modified xsi:type="dcterms:W3CDTF">2026-02-11T09:48:54Z</dcterms:modified>
</cp:coreProperties>
</file>

<file path=docProps/thumbnail.jpeg>
</file>